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0386DF-6504-46FD-B35A-CCCF64387966}" v="36" dt="2019-09-05T15:12:53.7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9861" autoAdjust="0"/>
  </p:normalViewPr>
  <p:slideViewPr>
    <p:cSldViewPr>
      <p:cViewPr varScale="1">
        <p:scale>
          <a:sx n="18" d="100"/>
          <a:sy n="18" d="100"/>
        </p:scale>
        <p:origin x="1546" y="9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microsoft.com/office/2016/11/relationships/changesInfo" Target="changesInfos/changesInfo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yana.martinova@gmail.com" userId="74ba39c793e2b2b3" providerId="LiveId" clId="{340386DF-6504-46FD-B35A-CCCF64387966}"/>
    <pc:docChg chg="modSld">
      <pc:chgData name="boyana.martinova@gmail.com" userId="74ba39c793e2b2b3" providerId="LiveId" clId="{340386DF-6504-46FD-B35A-CCCF64387966}" dt="2019-09-05T15:12:53.766" v="29" actId="14100"/>
      <pc:docMkLst>
        <pc:docMk/>
      </pc:docMkLst>
      <pc:sldChg chg="modSp">
        <pc:chgData name="boyana.martinova@gmail.com" userId="74ba39c793e2b2b3" providerId="LiveId" clId="{340386DF-6504-46FD-B35A-CCCF64387966}" dt="2019-09-05T15:12:53.766" v="29" actId="14100"/>
        <pc:sldMkLst>
          <pc:docMk/>
          <pc:sldMk cId="995827065" sldId="256"/>
        </pc:sldMkLst>
        <pc:graphicFrameChg chg="mod">
          <ac:chgData name="boyana.martinova@gmail.com" userId="74ba39c793e2b2b3" providerId="LiveId" clId="{340386DF-6504-46FD-B35A-CCCF64387966}" dt="2019-09-05T15:12:42.679" v="26" actId="1076"/>
          <ac:graphicFrameMkLst>
            <pc:docMk/>
            <pc:sldMk cId="995827065" sldId="256"/>
            <ac:graphicFrameMk id="60" creationId="{4511FB57-F0A0-4F71-9688-AA6FDC3AC2F4}"/>
          </ac:graphicFrameMkLst>
        </pc:graphicFrameChg>
        <pc:graphicFrameChg chg="mod">
          <ac:chgData name="boyana.martinova@gmail.com" userId="74ba39c793e2b2b3" providerId="LiveId" clId="{340386DF-6504-46FD-B35A-CCCF64387966}" dt="2019-09-05T15:12:53.766" v="29" actId="14100"/>
          <ac:graphicFrameMkLst>
            <pc:docMk/>
            <pc:sldMk cId="995827065" sldId="256"/>
            <ac:graphicFrameMk id="61" creationId="{3C7CDBBF-5E72-429D-8BF9-00440D8AE987}"/>
          </ac:graphicFrameMkLst>
        </pc:graphicFrameChg>
        <pc:graphicFrameChg chg="mod">
          <ac:chgData name="boyana.martinova@gmail.com" userId="74ba39c793e2b2b3" providerId="LiveId" clId="{340386DF-6504-46FD-B35A-CCCF64387966}" dt="2019-09-05T15:12:45.858" v="27" actId="1076"/>
          <ac:graphicFrameMkLst>
            <pc:docMk/>
            <pc:sldMk cId="995827065" sldId="256"/>
            <ac:graphicFrameMk id="68" creationId="{386168DD-42BC-4ABC-81F4-C7DBE021AABC}"/>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martinov\Desktop\poster%20access%20data.xlsb.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rtinov\Desktop\poster%20access%20data.xlsb.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rtinov\Desktop\poster%20access%20data.xlsb.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rtinov\Desktop\access%20poster%20data%20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artinov\Desktop\access%20poster%20data%202.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3600" b="1" dirty="0">
                <a:solidFill>
                  <a:schemeClr val="tx1"/>
                </a:solidFill>
              </a:rPr>
              <a:t>Our</a:t>
            </a:r>
            <a:r>
              <a:rPr lang="en-US" sz="3600" b="1" baseline="0" dirty="0">
                <a:solidFill>
                  <a:schemeClr val="tx1"/>
                </a:solidFill>
              </a:rPr>
              <a:t> Implementation vs Macaulay2’s Bareiss Algorithm</a:t>
            </a:r>
            <a:endParaRPr lang="en-US" sz="3600" b="1" dirty="0">
              <a:solidFill>
                <a:schemeClr val="tx1"/>
              </a:solidFill>
            </a:endParaRPr>
          </a:p>
        </c:rich>
      </c:tx>
      <c:layout>
        <c:manualLayout>
          <c:xMode val="edge"/>
          <c:yMode val="edge"/>
          <c:x val="0.13020928631160925"/>
          <c:y val="3.066323581400056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Sheet1!$H$18</c:f>
              <c:strCache>
                <c:ptCount val="1"/>
                <c:pt idx="0">
                  <c:v>Our Implementaton</c:v>
                </c:pt>
              </c:strCache>
            </c:strRef>
          </c:tx>
          <c:spPr>
            <a:ln w="76200" cap="rnd">
              <a:solidFill>
                <a:srgbClr val="C00000"/>
              </a:solidFill>
              <a:round/>
            </a:ln>
            <a:effectLst/>
          </c:spPr>
          <c:marker>
            <c:symbol val="none"/>
          </c:marker>
          <c:val>
            <c:numRef>
              <c:f>Sheet1!$H$19:$H$28</c:f>
              <c:numCache>
                <c:formatCode>General</c:formatCode>
                <c:ptCount val="10"/>
                <c:pt idx="0">
                  <c:v>4.1666666666666664E-2</c:v>
                </c:pt>
                <c:pt idx="1">
                  <c:v>9.8958333333333329E-2</c:v>
                </c:pt>
                <c:pt idx="2">
                  <c:v>0.31770833333333331</c:v>
                </c:pt>
                <c:pt idx="3">
                  <c:v>0.578125</c:v>
                </c:pt>
                <c:pt idx="4">
                  <c:v>1.1354166666666667</c:v>
                </c:pt>
                <c:pt idx="5">
                  <c:v>2.2031266666666665</c:v>
                </c:pt>
                <c:pt idx="6">
                  <c:v>3.6718733333333335</c:v>
                </c:pt>
                <c:pt idx="7">
                  <c:v>6.1197899999999992</c:v>
                </c:pt>
                <c:pt idx="8">
                  <c:v>9.625</c:v>
                </c:pt>
                <c:pt idx="9">
                  <c:v>14.677100000000001</c:v>
                </c:pt>
              </c:numCache>
            </c:numRef>
          </c:val>
          <c:smooth val="0"/>
          <c:extLst>
            <c:ext xmlns:c16="http://schemas.microsoft.com/office/drawing/2014/chart" uri="{C3380CC4-5D6E-409C-BE32-E72D297353CC}">
              <c16:uniqueId val="{00000000-FE77-4C70-8E76-357ADB8A072A}"/>
            </c:ext>
          </c:extLst>
        </c:ser>
        <c:ser>
          <c:idx val="1"/>
          <c:order val="1"/>
          <c:tx>
            <c:strRef>
              <c:f>Sheet1!$I$18</c:f>
              <c:strCache>
                <c:ptCount val="1"/>
                <c:pt idx="0">
                  <c:v>Macaulay2 Default Implementation</c:v>
                </c:pt>
              </c:strCache>
            </c:strRef>
          </c:tx>
          <c:spPr>
            <a:ln w="76200" cap="rnd">
              <a:solidFill>
                <a:schemeClr val="tx2"/>
              </a:solidFill>
              <a:prstDash val="dashDot"/>
              <a:round/>
            </a:ln>
            <a:effectLst/>
          </c:spPr>
          <c:marker>
            <c:symbol val="none"/>
          </c:marker>
          <c:val>
            <c:numRef>
              <c:f>Sheet1!$I$19:$I$28</c:f>
              <c:numCache>
                <c:formatCode>General</c:formatCode>
                <c:ptCount val="10"/>
                <c:pt idx="0">
                  <c:v>2.0833333333333332E-2</c:v>
                </c:pt>
                <c:pt idx="1">
                  <c:v>0.31770833333333331</c:v>
                </c:pt>
                <c:pt idx="2">
                  <c:v>1.2395833333333333</c:v>
                </c:pt>
                <c:pt idx="3">
                  <c:v>4.0364599999999999</c:v>
                </c:pt>
                <c:pt idx="4">
                  <c:v>12.161466666666668</c:v>
                </c:pt>
                <c:pt idx="5">
                  <c:v>32.734400000000001</c:v>
                </c:pt>
                <c:pt idx="6">
                  <c:v>77.875</c:v>
                </c:pt>
                <c:pt idx="7">
                  <c:v>175.35400000000001</c:v>
                </c:pt>
                <c:pt idx="8">
                  <c:v>375.53099999999995</c:v>
                </c:pt>
                <c:pt idx="9">
                  <c:v>763.54200000000003</c:v>
                </c:pt>
              </c:numCache>
            </c:numRef>
          </c:val>
          <c:smooth val="0"/>
          <c:extLst>
            <c:ext xmlns:c16="http://schemas.microsoft.com/office/drawing/2014/chart" uri="{C3380CC4-5D6E-409C-BE32-E72D297353CC}">
              <c16:uniqueId val="{00000001-FE77-4C70-8E76-357ADB8A072A}"/>
            </c:ext>
          </c:extLst>
        </c:ser>
        <c:dLbls>
          <c:showLegendKey val="0"/>
          <c:showVal val="0"/>
          <c:showCatName val="0"/>
          <c:showSerName val="0"/>
          <c:showPercent val="0"/>
          <c:showBubbleSize val="0"/>
        </c:dLbls>
        <c:smooth val="0"/>
        <c:axId val="449042200"/>
        <c:axId val="449042528"/>
      </c:lineChart>
      <c:catAx>
        <c:axId val="449042200"/>
        <c:scaling>
          <c:orientation val="minMax"/>
        </c:scaling>
        <c:delete val="0"/>
        <c:axPos val="b"/>
        <c:title>
          <c:tx>
            <c:rich>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sz="2400" b="1">
                    <a:solidFill>
                      <a:schemeClr val="tx1"/>
                    </a:solidFill>
                  </a:rPr>
                  <a:t>Number</a:t>
                </a:r>
                <a:r>
                  <a:rPr lang="en-US" sz="2400" b="1" baseline="0">
                    <a:solidFill>
                      <a:schemeClr val="tx1"/>
                    </a:solidFill>
                  </a:rPr>
                  <a:t> of Variables in Each Matrix Entry</a:t>
                </a:r>
                <a:endParaRPr lang="en-US" sz="2400" b="1">
                  <a:solidFill>
                    <a:schemeClr val="tx1"/>
                  </a:solidFill>
                </a:endParaRP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crossAx val="449042528"/>
        <c:crosses val="autoZero"/>
        <c:auto val="1"/>
        <c:lblAlgn val="ctr"/>
        <c:lblOffset val="100"/>
        <c:noMultiLvlLbl val="0"/>
      </c:catAx>
      <c:valAx>
        <c:axId val="449042528"/>
        <c:scaling>
          <c:orientation val="minMax"/>
          <c:max val="7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sz="2400" b="1">
                    <a:solidFill>
                      <a:schemeClr val="tx1"/>
                    </a:solidFill>
                  </a:rPr>
                  <a:t>Time (seconds)</a:t>
                </a:r>
              </a:p>
            </c:rich>
          </c:tx>
          <c:overlay val="0"/>
          <c:spPr>
            <a:noFill/>
            <a:ln>
              <a:noFill/>
            </a:ln>
            <a:effectLst/>
          </c:spPr>
          <c:txPr>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crossAx val="44904220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600" b="1" dirty="0">
                <a:solidFill>
                  <a:schemeClr val="tx1"/>
                </a:solidFill>
              </a:rPr>
              <a:t>Our</a:t>
            </a:r>
            <a:r>
              <a:rPr lang="en-US" sz="3600" b="1" baseline="0" dirty="0">
                <a:solidFill>
                  <a:schemeClr val="tx1"/>
                </a:solidFill>
              </a:rPr>
              <a:t> Implementation vs Macaulay2’s Cofactor </a:t>
            </a:r>
            <a:endParaRPr lang="en-US" sz="3600" b="1" dirty="0">
              <a:solidFill>
                <a:schemeClr val="tx1"/>
              </a:solidFill>
            </a:endParaRPr>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4499438619253763"/>
          <c:y val="0.1579696502863886"/>
          <c:w val="0.85500561380746243"/>
          <c:h val="0.58866903891359368"/>
        </c:manualLayout>
      </c:layout>
      <c:lineChart>
        <c:grouping val="standard"/>
        <c:varyColors val="0"/>
        <c:ser>
          <c:idx val="0"/>
          <c:order val="0"/>
          <c:tx>
            <c:strRef>
              <c:f>Sheet1!$L$18</c:f>
              <c:strCache>
                <c:ptCount val="1"/>
                <c:pt idx="0">
                  <c:v>Our Implementaton</c:v>
                </c:pt>
              </c:strCache>
            </c:strRef>
          </c:tx>
          <c:spPr>
            <a:ln w="76200" cap="rnd">
              <a:solidFill>
                <a:srgbClr val="C00000"/>
              </a:solidFill>
              <a:round/>
            </a:ln>
            <a:effectLst/>
          </c:spPr>
          <c:marker>
            <c:symbol val="none"/>
          </c:marker>
          <c:val>
            <c:numRef>
              <c:f>Sheet1!$L$19:$L$28</c:f>
              <c:numCache>
                <c:formatCode>General</c:formatCode>
                <c:ptCount val="10"/>
                <c:pt idx="0">
                  <c:v>4.1666666666666699E-2</c:v>
                </c:pt>
                <c:pt idx="1">
                  <c:v>9.8958333333333329E-2</c:v>
                </c:pt>
                <c:pt idx="2">
                  <c:v>0.31770833333333331</c:v>
                </c:pt>
                <c:pt idx="3">
                  <c:v>0.578125</c:v>
                </c:pt>
                <c:pt idx="4">
                  <c:v>1.1354166666666667</c:v>
                </c:pt>
                <c:pt idx="5">
                  <c:v>2.2031266666666665</c:v>
                </c:pt>
                <c:pt idx="6">
                  <c:v>3.6718733333333335</c:v>
                </c:pt>
                <c:pt idx="7">
                  <c:v>6.1197899999999992</c:v>
                </c:pt>
                <c:pt idx="8">
                  <c:v>9.625</c:v>
                </c:pt>
                <c:pt idx="9">
                  <c:v>14.677100000000001</c:v>
                </c:pt>
              </c:numCache>
            </c:numRef>
          </c:val>
          <c:smooth val="0"/>
          <c:extLst>
            <c:ext xmlns:c16="http://schemas.microsoft.com/office/drawing/2014/chart" uri="{C3380CC4-5D6E-409C-BE32-E72D297353CC}">
              <c16:uniqueId val="{00000000-B55D-4261-818D-8E0927A35B8E}"/>
            </c:ext>
          </c:extLst>
        </c:ser>
        <c:ser>
          <c:idx val="1"/>
          <c:order val="1"/>
          <c:tx>
            <c:strRef>
              <c:f>Sheet1!$M$18</c:f>
              <c:strCache>
                <c:ptCount val="1"/>
                <c:pt idx="0">
                  <c:v>Macaulay2 Cofactor Implementation </c:v>
                </c:pt>
              </c:strCache>
            </c:strRef>
          </c:tx>
          <c:spPr>
            <a:ln w="76200" cap="rnd">
              <a:solidFill>
                <a:schemeClr val="accent3">
                  <a:lumMod val="75000"/>
                </a:schemeClr>
              </a:solidFill>
              <a:prstDash val="dash"/>
              <a:round/>
            </a:ln>
            <a:effectLst/>
          </c:spPr>
          <c:marker>
            <c:symbol val="none"/>
          </c:marker>
          <c:val>
            <c:numRef>
              <c:f>Sheet1!$M$19:$M$28</c:f>
              <c:numCache>
                <c:formatCode>General</c:formatCode>
                <c:ptCount val="10"/>
                <c:pt idx="0">
                  <c:v>3.125E-2</c:v>
                </c:pt>
                <c:pt idx="1">
                  <c:v>0.140625</c:v>
                </c:pt>
                <c:pt idx="2">
                  <c:v>0.58333333333333337</c:v>
                </c:pt>
                <c:pt idx="3">
                  <c:v>1.0052099999999999</c:v>
                </c:pt>
                <c:pt idx="4">
                  <c:v>1.9843766666666667</c:v>
                </c:pt>
                <c:pt idx="5">
                  <c:v>3.5416666666666665</c:v>
                </c:pt>
                <c:pt idx="6">
                  <c:v>5.8177066666666661</c:v>
                </c:pt>
                <c:pt idx="7">
                  <c:v>9.3802099999999999</c:v>
                </c:pt>
                <c:pt idx="8">
                  <c:v>14.6823</c:v>
                </c:pt>
                <c:pt idx="9">
                  <c:v>20.880199999999999</c:v>
                </c:pt>
              </c:numCache>
            </c:numRef>
          </c:val>
          <c:smooth val="0"/>
          <c:extLst>
            <c:ext xmlns:c16="http://schemas.microsoft.com/office/drawing/2014/chart" uri="{C3380CC4-5D6E-409C-BE32-E72D297353CC}">
              <c16:uniqueId val="{00000001-B55D-4261-818D-8E0927A35B8E}"/>
            </c:ext>
          </c:extLst>
        </c:ser>
        <c:dLbls>
          <c:showLegendKey val="0"/>
          <c:showVal val="0"/>
          <c:showCatName val="0"/>
          <c:showSerName val="0"/>
          <c:showPercent val="0"/>
          <c:showBubbleSize val="0"/>
        </c:dLbls>
        <c:smooth val="0"/>
        <c:axId val="449001232"/>
        <c:axId val="449007136"/>
      </c:lineChart>
      <c:catAx>
        <c:axId val="449001232"/>
        <c:scaling>
          <c:orientation val="minMax"/>
        </c:scaling>
        <c:delete val="0"/>
        <c:axPos val="b"/>
        <c:title>
          <c:tx>
            <c:rich>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sz="2400" b="1" dirty="0">
                    <a:solidFill>
                      <a:schemeClr val="tx1"/>
                    </a:solidFill>
                  </a:rPr>
                  <a:t>Number of Variables in Each Matrix Entry</a:t>
                </a:r>
              </a:p>
            </c:rich>
          </c:tx>
          <c:layout>
            <c:manualLayout>
              <c:xMode val="edge"/>
              <c:yMode val="edge"/>
              <c:x val="0.1844301954243828"/>
              <c:y val="0.82135799836535517"/>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crossAx val="449007136"/>
        <c:crosses val="autoZero"/>
        <c:auto val="1"/>
        <c:lblAlgn val="ctr"/>
        <c:lblOffset val="100"/>
        <c:noMultiLvlLbl val="0"/>
      </c:catAx>
      <c:valAx>
        <c:axId val="449007136"/>
        <c:scaling>
          <c:orientation val="minMax"/>
          <c:max val="22"/>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sz="2400" b="1" dirty="0">
                    <a:solidFill>
                      <a:schemeClr val="tx1"/>
                    </a:solidFill>
                  </a:rPr>
                  <a:t>Time (seconds)</a:t>
                </a:r>
              </a:p>
            </c:rich>
          </c:tx>
          <c:overlay val="0"/>
          <c:spPr>
            <a:noFill/>
            <a:ln>
              <a:noFill/>
            </a:ln>
            <a:effectLst/>
          </c:spPr>
          <c:txPr>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449001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8679735434"/>
          <c:y val="8.7003635306317065E-2"/>
          <c:w val="0.78177682423700889"/>
          <c:h val="0.75046535545752913"/>
        </c:manualLayout>
      </c:layout>
      <c:lineChart>
        <c:grouping val="standard"/>
        <c:varyColors val="0"/>
        <c:ser>
          <c:idx val="0"/>
          <c:order val="0"/>
          <c:spPr>
            <a:ln w="57150" cap="rnd">
              <a:solidFill>
                <a:srgbClr val="C00000"/>
              </a:solidFill>
              <a:round/>
            </a:ln>
            <a:effectLst/>
          </c:spPr>
          <c:marker>
            <c:symbol val="none"/>
          </c:marker>
          <c:val>
            <c:numRef>
              <c:f>Sheet1!$H$19:$H$23</c:f>
              <c:numCache>
                <c:formatCode>General</c:formatCode>
                <c:ptCount val="5"/>
                <c:pt idx="0">
                  <c:v>4.1666666666666664E-2</c:v>
                </c:pt>
                <c:pt idx="1">
                  <c:v>9.8958333333333329E-2</c:v>
                </c:pt>
                <c:pt idx="2">
                  <c:v>0.31770833333333331</c:v>
                </c:pt>
                <c:pt idx="3">
                  <c:v>0.578125</c:v>
                </c:pt>
                <c:pt idx="4">
                  <c:v>1.1354166666666667</c:v>
                </c:pt>
              </c:numCache>
            </c:numRef>
          </c:val>
          <c:smooth val="0"/>
          <c:extLst>
            <c:ext xmlns:c16="http://schemas.microsoft.com/office/drawing/2014/chart" uri="{C3380CC4-5D6E-409C-BE32-E72D297353CC}">
              <c16:uniqueId val="{00000000-5E8E-4184-ACE2-9F572207843D}"/>
            </c:ext>
          </c:extLst>
        </c:ser>
        <c:ser>
          <c:idx val="1"/>
          <c:order val="1"/>
          <c:spPr>
            <a:ln w="57150" cap="rnd">
              <a:solidFill>
                <a:schemeClr val="tx2"/>
              </a:solidFill>
              <a:prstDash val="dashDot"/>
              <a:round/>
            </a:ln>
            <a:effectLst/>
          </c:spPr>
          <c:marker>
            <c:symbol val="none"/>
          </c:marker>
          <c:val>
            <c:numRef>
              <c:f>Sheet1!$I$19:$I$23</c:f>
              <c:numCache>
                <c:formatCode>General</c:formatCode>
                <c:ptCount val="5"/>
                <c:pt idx="0">
                  <c:v>2.0833333333333332E-2</c:v>
                </c:pt>
                <c:pt idx="1">
                  <c:v>0.31770833333333331</c:v>
                </c:pt>
                <c:pt idx="2">
                  <c:v>1.2395833333333333</c:v>
                </c:pt>
                <c:pt idx="3">
                  <c:v>4.0364599999999999</c:v>
                </c:pt>
                <c:pt idx="4">
                  <c:v>12.161466666666668</c:v>
                </c:pt>
              </c:numCache>
            </c:numRef>
          </c:val>
          <c:smooth val="0"/>
          <c:extLst>
            <c:ext xmlns:c16="http://schemas.microsoft.com/office/drawing/2014/chart" uri="{C3380CC4-5D6E-409C-BE32-E72D297353CC}">
              <c16:uniqueId val="{00000001-5E8E-4184-ACE2-9F572207843D}"/>
            </c:ext>
          </c:extLst>
        </c:ser>
        <c:dLbls>
          <c:showLegendKey val="0"/>
          <c:showVal val="0"/>
          <c:showCatName val="0"/>
          <c:showSerName val="0"/>
          <c:showPercent val="0"/>
          <c:showBubbleSize val="0"/>
        </c:dLbls>
        <c:smooth val="0"/>
        <c:axId val="563908944"/>
        <c:axId val="563907304"/>
      </c:lineChart>
      <c:catAx>
        <c:axId val="5639089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63907304"/>
        <c:crosses val="autoZero"/>
        <c:auto val="0"/>
        <c:lblAlgn val="ctr"/>
        <c:lblOffset val="100"/>
        <c:tickMarkSkip val="20"/>
        <c:noMultiLvlLbl val="0"/>
      </c:catAx>
      <c:valAx>
        <c:axId val="563907304"/>
        <c:scaling>
          <c:orientation val="minMax"/>
          <c:max val="12.2"/>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63908944"/>
        <c:crosses val="autoZero"/>
        <c:crossBetween val="midCat"/>
      </c:valAx>
      <c:spPr>
        <a:solidFill>
          <a:schemeClr val="bg1">
            <a:lumMod val="95000"/>
          </a:schemeClr>
        </a:solidFill>
        <a:ln>
          <a:noFill/>
        </a:ln>
        <a:effectLst/>
      </c:spPr>
    </c:plotArea>
    <c:plotVisOnly val="1"/>
    <c:dispBlanksAs val="gap"/>
    <c:showDLblsOverMax val="0"/>
  </c:chart>
  <c:spPr>
    <a:solidFill>
      <a:schemeClr val="bg1">
        <a:lumMod val="95000"/>
      </a:schemeClr>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600" b="1" dirty="0">
                <a:solidFill>
                  <a:schemeClr val="tx1"/>
                </a:solidFill>
              </a:rPr>
              <a:t>Our</a:t>
            </a:r>
            <a:r>
              <a:rPr lang="en-US" sz="3600" b="1" baseline="0" dirty="0">
                <a:solidFill>
                  <a:schemeClr val="tx1"/>
                </a:solidFill>
              </a:rPr>
              <a:t> Implementation vs Macaulay2’s Cofactor</a:t>
            </a:r>
            <a:endParaRPr lang="en-US" sz="3600" b="1" dirty="0">
              <a:solidFill>
                <a:schemeClr val="tx1"/>
              </a:solidFill>
            </a:endParaRPr>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Sheet1!$G$5</c:f>
              <c:strCache>
                <c:ptCount val="1"/>
                <c:pt idx="0">
                  <c:v>Our Implementation</c:v>
                </c:pt>
              </c:strCache>
            </c:strRef>
          </c:tx>
          <c:spPr>
            <a:ln w="76200" cap="rnd">
              <a:solidFill>
                <a:srgbClr val="C00000"/>
              </a:solidFill>
              <a:round/>
            </a:ln>
            <a:effectLst/>
          </c:spPr>
          <c:marker>
            <c:symbol val="none"/>
          </c:marker>
          <c:val>
            <c:numRef>
              <c:f>Sheet1!$G$6:$G$15</c:f>
              <c:numCache>
                <c:formatCode>General</c:formatCode>
                <c:ptCount val="10"/>
                <c:pt idx="0">
                  <c:v>2.6041666666666668E-2</c:v>
                </c:pt>
                <c:pt idx="1">
                  <c:v>2.0833333333333332E-2</c:v>
                </c:pt>
                <c:pt idx="2">
                  <c:v>5.2083333333333336E-2</c:v>
                </c:pt>
                <c:pt idx="3">
                  <c:v>0.41666666666666669</c:v>
                </c:pt>
                <c:pt idx="4">
                  <c:v>1.0729150000000001</c:v>
                </c:pt>
                <c:pt idx="5">
                  <c:v>4.3958366666666668</c:v>
                </c:pt>
                <c:pt idx="6">
                  <c:v>8.5676900000000007</c:v>
                </c:pt>
                <c:pt idx="7">
                  <c:v>28.916666666666668</c:v>
                </c:pt>
                <c:pt idx="8">
                  <c:v>85.853999999999999</c:v>
                </c:pt>
                <c:pt idx="9">
                  <c:v>239.828</c:v>
                </c:pt>
              </c:numCache>
            </c:numRef>
          </c:val>
          <c:smooth val="0"/>
          <c:extLst>
            <c:ext xmlns:c16="http://schemas.microsoft.com/office/drawing/2014/chart" uri="{C3380CC4-5D6E-409C-BE32-E72D297353CC}">
              <c16:uniqueId val="{00000000-B753-4013-B15F-FAC271008E8E}"/>
            </c:ext>
          </c:extLst>
        </c:ser>
        <c:ser>
          <c:idx val="1"/>
          <c:order val="1"/>
          <c:tx>
            <c:strRef>
              <c:f>Sheet1!$H$5</c:f>
              <c:strCache>
                <c:ptCount val="1"/>
                <c:pt idx="0">
                  <c:v>Macaulay2 Cofactor Implementation</c:v>
                </c:pt>
              </c:strCache>
            </c:strRef>
          </c:tx>
          <c:spPr>
            <a:ln w="76200" cap="rnd">
              <a:solidFill>
                <a:schemeClr val="accent3">
                  <a:lumMod val="75000"/>
                </a:schemeClr>
              </a:solidFill>
              <a:prstDash val="dash"/>
              <a:round/>
            </a:ln>
            <a:effectLst/>
          </c:spPr>
          <c:marker>
            <c:symbol val="none"/>
          </c:marker>
          <c:val>
            <c:numRef>
              <c:f>Sheet1!$H$6:$H$15</c:f>
              <c:numCache>
                <c:formatCode>General</c:formatCode>
                <c:ptCount val="10"/>
                <c:pt idx="0">
                  <c:v>5.208333333333333E-3</c:v>
                </c:pt>
                <c:pt idx="1">
                  <c:v>1.0416666666666666E-2</c:v>
                </c:pt>
                <c:pt idx="2">
                  <c:v>9.8958333333333329E-2</c:v>
                </c:pt>
                <c:pt idx="3">
                  <c:v>0.61458333333333337</c:v>
                </c:pt>
                <c:pt idx="4">
                  <c:v>2.34375</c:v>
                </c:pt>
                <c:pt idx="5">
                  <c:v>9.4739766666666672</c:v>
                </c:pt>
                <c:pt idx="6">
                  <c:v>24.364566666666665</c:v>
                </c:pt>
                <c:pt idx="7">
                  <c:v>64.854166666666671</c:v>
                </c:pt>
                <c:pt idx="8">
                  <c:v>183.40099999999998</c:v>
                </c:pt>
                <c:pt idx="9">
                  <c:v>630.47400000000005</c:v>
                </c:pt>
              </c:numCache>
            </c:numRef>
          </c:val>
          <c:smooth val="0"/>
          <c:extLst>
            <c:ext xmlns:c16="http://schemas.microsoft.com/office/drawing/2014/chart" uri="{C3380CC4-5D6E-409C-BE32-E72D297353CC}">
              <c16:uniqueId val="{00000001-B753-4013-B15F-FAC271008E8E}"/>
            </c:ext>
          </c:extLst>
        </c:ser>
        <c:dLbls>
          <c:showLegendKey val="0"/>
          <c:showVal val="0"/>
          <c:showCatName val="0"/>
          <c:showSerName val="0"/>
          <c:showPercent val="0"/>
          <c:showBubbleSize val="0"/>
        </c:dLbls>
        <c:smooth val="0"/>
        <c:axId val="449046136"/>
        <c:axId val="449048760"/>
      </c:lineChart>
      <c:catAx>
        <c:axId val="449046136"/>
        <c:scaling>
          <c:orientation val="minMax"/>
        </c:scaling>
        <c:delete val="0"/>
        <c:axPos val="b"/>
        <c:title>
          <c:tx>
            <c:rich>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sz="2400" b="1">
                    <a:solidFill>
                      <a:schemeClr val="tx1"/>
                    </a:solidFill>
                  </a:rPr>
                  <a:t>Number</a:t>
                </a:r>
                <a:r>
                  <a:rPr lang="en-US" sz="2400" b="1" baseline="0">
                    <a:solidFill>
                      <a:schemeClr val="tx1"/>
                    </a:solidFill>
                  </a:rPr>
                  <a:t> of Variables in Each Matrix Entry</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449048760"/>
        <c:crosses val="autoZero"/>
        <c:auto val="1"/>
        <c:lblAlgn val="ctr"/>
        <c:lblOffset val="100"/>
        <c:noMultiLvlLbl val="0"/>
      </c:catAx>
      <c:valAx>
        <c:axId val="449048760"/>
        <c:scaling>
          <c:orientation val="minMax"/>
          <c:max val="64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sz="2400" b="1" dirty="0">
                    <a:solidFill>
                      <a:schemeClr val="tx1"/>
                    </a:solidFill>
                  </a:rPr>
                  <a:t>Time</a:t>
                </a:r>
                <a:r>
                  <a:rPr lang="en-US" sz="2400" b="1" baseline="0" dirty="0">
                    <a:solidFill>
                      <a:schemeClr val="tx1"/>
                    </a:solidFill>
                  </a:rPr>
                  <a:t> (seconds)</a:t>
                </a:r>
                <a:endParaRPr lang="en-US" sz="2400" b="1" dirty="0">
                  <a:solidFill>
                    <a:schemeClr val="tx1"/>
                  </a:solidFill>
                </a:endParaRPr>
              </a:p>
            </c:rich>
          </c:tx>
          <c:overlay val="0"/>
          <c:spPr>
            <a:noFill/>
            <a:ln>
              <a:noFill/>
            </a:ln>
            <a:effectLst/>
          </c:spPr>
          <c:txPr>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crossAx val="44904613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57150" cap="rnd">
              <a:solidFill>
                <a:srgbClr val="C00000"/>
              </a:solidFill>
              <a:round/>
            </a:ln>
            <a:effectLst/>
          </c:spPr>
          <c:marker>
            <c:symbol val="none"/>
          </c:marker>
          <c:val>
            <c:numRef>
              <c:f>Sheet1!$G$6:$G$10</c:f>
              <c:numCache>
                <c:formatCode>General</c:formatCode>
                <c:ptCount val="5"/>
                <c:pt idx="0">
                  <c:v>2.6041666666666668E-2</c:v>
                </c:pt>
                <c:pt idx="1">
                  <c:v>2.0833333333333332E-2</c:v>
                </c:pt>
                <c:pt idx="2">
                  <c:v>5.2083333333333336E-2</c:v>
                </c:pt>
                <c:pt idx="3">
                  <c:v>0.41666666666666669</c:v>
                </c:pt>
                <c:pt idx="4">
                  <c:v>1.0729150000000001</c:v>
                </c:pt>
              </c:numCache>
            </c:numRef>
          </c:val>
          <c:smooth val="0"/>
          <c:extLst>
            <c:ext xmlns:c16="http://schemas.microsoft.com/office/drawing/2014/chart" uri="{C3380CC4-5D6E-409C-BE32-E72D297353CC}">
              <c16:uniqueId val="{00000000-28D6-4B50-8D04-B099741B3A97}"/>
            </c:ext>
          </c:extLst>
        </c:ser>
        <c:ser>
          <c:idx val="1"/>
          <c:order val="1"/>
          <c:spPr>
            <a:ln w="57150" cap="rnd">
              <a:solidFill>
                <a:schemeClr val="accent3">
                  <a:lumMod val="75000"/>
                </a:schemeClr>
              </a:solidFill>
              <a:prstDash val="dash"/>
              <a:round/>
            </a:ln>
            <a:effectLst/>
          </c:spPr>
          <c:marker>
            <c:symbol val="none"/>
          </c:marker>
          <c:val>
            <c:numRef>
              <c:f>Sheet1!$H$6:$H$10</c:f>
              <c:numCache>
                <c:formatCode>General</c:formatCode>
                <c:ptCount val="5"/>
                <c:pt idx="0">
                  <c:v>5.208333333333333E-3</c:v>
                </c:pt>
                <c:pt idx="1">
                  <c:v>1.0416666666666666E-2</c:v>
                </c:pt>
                <c:pt idx="2">
                  <c:v>9.8958333333333329E-2</c:v>
                </c:pt>
                <c:pt idx="3">
                  <c:v>0.61458333333333337</c:v>
                </c:pt>
                <c:pt idx="4">
                  <c:v>2.34375</c:v>
                </c:pt>
              </c:numCache>
            </c:numRef>
          </c:val>
          <c:smooth val="0"/>
          <c:extLst>
            <c:ext xmlns:c16="http://schemas.microsoft.com/office/drawing/2014/chart" uri="{C3380CC4-5D6E-409C-BE32-E72D297353CC}">
              <c16:uniqueId val="{00000001-28D6-4B50-8D04-B099741B3A97}"/>
            </c:ext>
          </c:extLst>
        </c:ser>
        <c:dLbls>
          <c:showLegendKey val="0"/>
          <c:showVal val="0"/>
          <c:showCatName val="0"/>
          <c:showSerName val="0"/>
          <c:showPercent val="0"/>
          <c:showBubbleSize val="0"/>
        </c:dLbls>
        <c:smooth val="0"/>
        <c:axId val="571901592"/>
        <c:axId val="571904216"/>
      </c:lineChart>
      <c:catAx>
        <c:axId val="571901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71904216"/>
        <c:crosses val="autoZero"/>
        <c:auto val="1"/>
        <c:lblAlgn val="ctr"/>
        <c:lblOffset val="100"/>
        <c:noMultiLvlLbl val="0"/>
      </c:catAx>
      <c:valAx>
        <c:axId val="571904216"/>
        <c:scaling>
          <c:orientation val="minMax"/>
          <c:max val="2.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71901592"/>
        <c:crosses val="autoZero"/>
        <c:crossBetween val="midCat"/>
      </c:valAx>
      <c:spPr>
        <a:noFill/>
        <a:ln>
          <a:noFill/>
        </a:ln>
        <a:effectLst/>
      </c:spPr>
    </c:plotArea>
    <c:plotVisOnly val="1"/>
    <c:dispBlanksAs val="gap"/>
    <c:showDLblsOverMax val="0"/>
  </c:chart>
  <c:spPr>
    <a:solidFill>
      <a:schemeClr val="bg1">
        <a:lumMod val="95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4CEA9A-37A9-48AB-B3C1-DBCDC4B264FB}" type="datetimeFigureOut">
              <a:rPr lang="en-US" smtClean="0"/>
              <a:pPr/>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130321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4CEA9A-37A9-48AB-B3C1-DBCDC4B264FB}" type="datetimeFigureOut">
              <a:rPr lang="en-US" smtClean="0"/>
              <a:pPr/>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3642018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4CEA9A-37A9-48AB-B3C1-DBCDC4B264FB}" type="datetimeFigureOut">
              <a:rPr lang="en-US" smtClean="0"/>
              <a:pPr/>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14887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4CEA9A-37A9-48AB-B3C1-DBCDC4B264FB}" type="datetimeFigureOut">
              <a:rPr lang="en-US" smtClean="0"/>
              <a:pPr/>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137103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1" y="13952226"/>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4CEA9A-37A9-48AB-B3C1-DBCDC4B264FB}" type="datetimeFigureOut">
              <a:rPr lang="en-US" smtClean="0"/>
              <a:pPr/>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399420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4"/>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4"/>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4CEA9A-37A9-48AB-B3C1-DBCDC4B264FB}" type="datetimeFigureOut">
              <a:rPr lang="en-US" smtClean="0"/>
              <a:pPr/>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31586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3" y="7368543"/>
            <a:ext cx="19392903"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3" y="10439401"/>
            <a:ext cx="19392903"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3"/>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4CEA9A-37A9-48AB-B3C1-DBCDC4B264FB}" type="datetimeFigureOut">
              <a:rPr lang="en-US" smtClean="0"/>
              <a:pPr/>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3452550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4CEA9A-37A9-48AB-B3C1-DBCDC4B264FB}" type="datetimeFigureOut">
              <a:rPr lang="en-US" smtClean="0"/>
              <a:pPr/>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267765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CEA9A-37A9-48AB-B3C1-DBCDC4B264FB}" type="datetimeFigureOut">
              <a:rPr lang="en-US" smtClean="0"/>
              <a:pPr/>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234462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6" y="1310640"/>
            <a:ext cx="14439903"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4"/>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6" y="6888484"/>
            <a:ext cx="14439903"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6E4CEA9A-37A9-48AB-B3C1-DBCDC4B264FB}" type="datetimeFigureOut">
              <a:rPr lang="en-US" smtClean="0"/>
              <a:pPr/>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1604944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3" y="25763223"/>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6E4CEA9A-37A9-48AB-B3C1-DBCDC4B264FB}" type="datetimeFigureOut">
              <a:rPr lang="en-US" smtClean="0"/>
              <a:pPr/>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4982F-5447-4FC4-AFCE-5F7174C58C3A}" type="slidenum">
              <a:rPr lang="en-US" smtClean="0"/>
              <a:pPr/>
              <a:t>‹#›</a:t>
            </a:fld>
            <a:endParaRPr lang="en-US"/>
          </a:p>
        </p:txBody>
      </p:sp>
    </p:spTree>
    <p:extLst>
      <p:ext uri="{BB962C8B-B14F-4D97-AF65-F5344CB8AC3E}">
        <p14:creationId xmlns:p14="http://schemas.microsoft.com/office/powerpoint/2010/main" val="2029636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4"/>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6E4CEA9A-37A9-48AB-B3C1-DBCDC4B264FB}" type="datetimeFigureOut">
              <a:rPr lang="en-US" smtClean="0"/>
              <a:pPr/>
              <a:t>9/5/2019</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6C84982F-5447-4FC4-AFCE-5F7174C58C3A}" type="slidenum">
              <a:rPr lang="en-US" smtClean="0"/>
              <a:pPr/>
              <a:t>‹#›</a:t>
            </a:fld>
            <a:endParaRPr lang="en-US"/>
          </a:p>
        </p:txBody>
      </p:sp>
    </p:spTree>
    <p:extLst>
      <p:ext uri="{BB962C8B-B14F-4D97-AF65-F5344CB8AC3E}">
        <p14:creationId xmlns:p14="http://schemas.microsoft.com/office/powerpoint/2010/main" val="2301604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2.jpg"/><Relationship Id="rId7"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chart" Target="../charts/chart5.xml"/><Relationship Id="rId5" Type="http://schemas.openxmlformats.org/officeDocument/2006/relationships/image" Target="../media/image4.jpg"/><Relationship Id="rId10" Type="http://schemas.openxmlformats.org/officeDocument/2006/relationships/chart" Target="../charts/chart4.xml"/><Relationship Id="rId4" Type="http://schemas.openxmlformats.org/officeDocument/2006/relationships/image" Target="../media/image3.jp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0"/>
            <a:ext cx="43891200" cy="5105400"/>
          </a:xfrm>
          <a:prstGeom prst="rect">
            <a:avLst/>
          </a:prstGeom>
          <a:solidFill>
            <a:srgbClr val="EEEE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8839200" y="381000"/>
            <a:ext cx="26619200" cy="4585871"/>
          </a:xfrm>
          <a:prstGeom prst="rect">
            <a:avLst/>
          </a:prstGeom>
          <a:noFill/>
          <a:ln>
            <a:noFill/>
            <a:prstDash val="dash"/>
          </a:ln>
        </p:spPr>
        <p:txBody>
          <a:bodyPr wrap="square" rtlCol="0">
            <a:spAutoFit/>
          </a:bodyPr>
          <a:lstStyle/>
          <a:p>
            <a:pPr algn="ctr"/>
            <a:r>
              <a:rPr lang="en-US" b="1" dirty="0"/>
              <a:t>Fast Minors Computation of Functions of Algebraic Varieties in Macaulay2</a:t>
            </a:r>
          </a:p>
          <a:p>
            <a:pPr algn="ctr"/>
            <a:r>
              <a:rPr lang="en-US" sz="6000" b="1" u="sng" dirty="0"/>
              <a:t>Boyana Martinova</a:t>
            </a:r>
            <a:r>
              <a:rPr lang="en-US" sz="6000" b="1" dirty="0"/>
              <a:t>, Marcus Robinson, Karl </a:t>
            </a:r>
            <a:r>
              <a:rPr lang="en-US" sz="6000" b="1" dirty="0" err="1"/>
              <a:t>Schwede</a:t>
            </a:r>
            <a:endParaRPr lang="en-US" sz="6000" b="1" dirty="0"/>
          </a:p>
          <a:p>
            <a:pPr algn="ctr"/>
            <a:r>
              <a:rPr lang="en-US" sz="6000" b="1" dirty="0"/>
              <a:t>Department of Mathematics, University of Utah</a:t>
            </a:r>
          </a:p>
        </p:txBody>
      </p:sp>
      <p:sp>
        <p:nvSpPr>
          <p:cNvPr id="19" name="TextBox 18"/>
          <p:cNvSpPr txBox="1"/>
          <p:nvPr/>
        </p:nvSpPr>
        <p:spPr>
          <a:xfrm>
            <a:off x="15247525" y="15972069"/>
            <a:ext cx="13396149" cy="824350"/>
          </a:xfrm>
          <a:prstGeom prst="rect">
            <a:avLst/>
          </a:prstGeom>
          <a:noFill/>
          <a:ln>
            <a:noFill/>
          </a:ln>
        </p:spPr>
        <p:txBody>
          <a:bodyPr wrap="square" rtlCol="0">
            <a:spAutoFit/>
          </a:bodyPr>
          <a:lstStyle/>
          <a:p>
            <a:pPr algn="ctr"/>
            <a:r>
              <a:rPr lang="en-US" sz="4800" b="1" u="sng" dirty="0"/>
              <a:t>Results:</a:t>
            </a:r>
          </a:p>
        </p:txBody>
      </p:sp>
      <p:cxnSp>
        <p:nvCxnSpPr>
          <p:cNvPr id="11" name="Straight Connector 10"/>
          <p:cNvCxnSpPr/>
          <p:nvPr/>
        </p:nvCxnSpPr>
        <p:spPr>
          <a:xfrm>
            <a:off x="0" y="5105400"/>
            <a:ext cx="43891200"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9260800" y="5105400"/>
            <a:ext cx="0" cy="2781300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4528800" y="5105400"/>
            <a:ext cx="0" cy="2781300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595630" y="5449136"/>
            <a:ext cx="13436577" cy="830997"/>
          </a:xfrm>
          <a:prstGeom prst="rect">
            <a:avLst/>
          </a:prstGeom>
          <a:noFill/>
          <a:ln>
            <a:noFill/>
          </a:ln>
        </p:spPr>
        <p:txBody>
          <a:bodyPr wrap="square" rtlCol="0">
            <a:spAutoFit/>
          </a:bodyPr>
          <a:lstStyle/>
          <a:p>
            <a:pPr algn="ctr"/>
            <a:r>
              <a:rPr lang="en-US" sz="4800" b="1" u="sng" dirty="0"/>
              <a:t>Introduction:</a:t>
            </a:r>
          </a:p>
        </p:txBody>
      </p:sp>
      <p:sp>
        <p:nvSpPr>
          <p:cNvPr id="37" name="TextBox 36"/>
          <p:cNvSpPr txBox="1"/>
          <p:nvPr/>
        </p:nvSpPr>
        <p:spPr>
          <a:xfrm>
            <a:off x="573005" y="6424547"/>
            <a:ext cx="13436578" cy="6740307"/>
          </a:xfrm>
          <a:prstGeom prst="rect">
            <a:avLst/>
          </a:prstGeom>
          <a:solidFill>
            <a:schemeClr val="accent2">
              <a:lumMod val="20000"/>
              <a:lumOff val="80000"/>
            </a:schemeClr>
          </a:solidFill>
          <a:ln w="25400">
            <a:solidFill>
              <a:schemeClr val="tx1"/>
            </a:solidFill>
          </a:ln>
        </p:spPr>
        <p:txBody>
          <a:bodyPr wrap="square" lIns="274320" tIns="182880" rIns="182880" bIns="274320" rtlCol="0">
            <a:spAutoFit/>
          </a:bodyPr>
          <a:lstStyle/>
          <a:p>
            <a:pPr algn="just"/>
            <a:r>
              <a:rPr lang="en-US" sz="3600" b="1" dirty="0"/>
              <a:t>An algebraic variety is a geometric object defined by the set of solutions to a system of polynomial equations. A very well studied problem in algebraic geometry is determining where these geometric objects have singularities, or points where there exists some unanticipated behavior. By forming a Jacobian matrix of the system of equations and computing at which points that matrix has</a:t>
            </a:r>
          </a:p>
          <a:p>
            <a:pPr algn="just"/>
            <a:r>
              <a:rPr lang="en-US" sz="3600" b="1" dirty="0"/>
              <a:t> rank r = v – d*</a:t>
            </a:r>
            <a:r>
              <a:rPr lang="en-US" sz="2400" b="1" dirty="0"/>
              <a:t>, </a:t>
            </a:r>
            <a:r>
              <a:rPr lang="en-US" sz="3600" b="1" dirty="0"/>
              <a:t>the singularities can be identified. One way to solve this equation is to compute the determinant of every submatrix of size r x r in the Jacobian matrix. Wherever the set of determinants of submatrices is equal to zero, a singularity is present.</a:t>
            </a:r>
          </a:p>
          <a:p>
            <a:pPr algn="just"/>
            <a:endParaRPr lang="en-US" sz="2400" b="1" dirty="0"/>
          </a:p>
          <a:p>
            <a:pPr algn="just"/>
            <a:r>
              <a:rPr lang="en-US" sz="2400" b="1" dirty="0"/>
              <a:t>* v  = number of variables and d  = the dimension of the geometric object</a:t>
            </a:r>
          </a:p>
        </p:txBody>
      </p:sp>
      <p:sp>
        <p:nvSpPr>
          <p:cNvPr id="38" name="TextBox 37"/>
          <p:cNvSpPr txBox="1"/>
          <p:nvPr/>
        </p:nvSpPr>
        <p:spPr>
          <a:xfrm>
            <a:off x="573005" y="25459141"/>
            <a:ext cx="13436575" cy="830997"/>
          </a:xfrm>
          <a:prstGeom prst="rect">
            <a:avLst/>
          </a:prstGeom>
          <a:noFill/>
          <a:ln>
            <a:noFill/>
          </a:ln>
        </p:spPr>
        <p:txBody>
          <a:bodyPr wrap="square" rtlCol="0">
            <a:spAutoFit/>
          </a:bodyPr>
          <a:lstStyle/>
          <a:p>
            <a:pPr algn="ctr"/>
            <a:r>
              <a:rPr lang="en-US" sz="4800" b="1" u="sng" dirty="0"/>
              <a:t>Methods:</a:t>
            </a:r>
          </a:p>
        </p:txBody>
      </p:sp>
      <p:sp>
        <p:nvSpPr>
          <p:cNvPr id="39" name="TextBox 38"/>
          <p:cNvSpPr txBox="1"/>
          <p:nvPr/>
        </p:nvSpPr>
        <p:spPr>
          <a:xfrm>
            <a:off x="615840" y="26605484"/>
            <a:ext cx="13396156" cy="6001643"/>
          </a:xfrm>
          <a:prstGeom prst="rect">
            <a:avLst/>
          </a:prstGeom>
          <a:solidFill>
            <a:schemeClr val="accent2">
              <a:lumMod val="20000"/>
              <a:lumOff val="80000"/>
            </a:schemeClr>
          </a:solidFill>
          <a:ln w="25400">
            <a:solidFill>
              <a:schemeClr val="tx1"/>
            </a:solidFill>
          </a:ln>
        </p:spPr>
        <p:txBody>
          <a:bodyPr wrap="square" lIns="274320" tIns="182880" rIns="182880" bIns="274320" rtlCol="0">
            <a:spAutoFit/>
          </a:bodyPr>
          <a:lstStyle/>
          <a:p>
            <a:pPr algn="just"/>
            <a:r>
              <a:rPr lang="en-US" sz="3600" b="1" dirty="0"/>
              <a:t>We created a more efficient method for computing the ideal of all minors of size n in a given matrix, M. In order to do so, we coded a method in Macualay2 that:</a:t>
            </a:r>
          </a:p>
          <a:p>
            <a:pPr marL="571500" indent="-571500" algn="just">
              <a:buFont typeface="Arial" panose="020B0604020202020204" pitchFamily="34" charset="0"/>
              <a:buChar char="•"/>
            </a:pPr>
            <a:r>
              <a:rPr lang="en-US" sz="3600" b="1" dirty="0"/>
              <a:t>Recursively finds all n x n minors by first computing and storing the 2 x 2 minors to be used in a cofactor expansion to find all subsequent sizes of minors until n is reached. </a:t>
            </a:r>
          </a:p>
          <a:p>
            <a:pPr marL="571500" indent="-571500" algn="just">
              <a:buFont typeface="Arial" panose="020B0604020202020204" pitchFamily="34" charset="0"/>
              <a:buChar char="•"/>
            </a:pPr>
            <a:r>
              <a:rPr lang="en-US" sz="3600" b="1" dirty="0"/>
              <a:t>Only computes the necessary determinants at each step of the recursion. </a:t>
            </a:r>
          </a:p>
          <a:p>
            <a:pPr marL="571500" indent="-571500" algn="just">
              <a:buFont typeface="Arial" panose="020B0604020202020204" pitchFamily="34" charset="0"/>
              <a:buChar char="•"/>
            </a:pPr>
            <a:r>
              <a:rPr lang="en-US" sz="3600" b="1" dirty="0"/>
              <a:t>Implements multi-threading so different computations can occur simultaneously in separate threads.</a:t>
            </a:r>
          </a:p>
        </p:txBody>
      </p:sp>
      <p:sp>
        <p:nvSpPr>
          <p:cNvPr id="40" name="TextBox 39"/>
          <p:cNvSpPr txBox="1"/>
          <p:nvPr/>
        </p:nvSpPr>
        <p:spPr>
          <a:xfrm>
            <a:off x="15273879" y="16968672"/>
            <a:ext cx="13396157" cy="6001643"/>
          </a:xfrm>
          <a:prstGeom prst="rect">
            <a:avLst/>
          </a:prstGeom>
          <a:solidFill>
            <a:schemeClr val="accent2">
              <a:lumMod val="20000"/>
              <a:lumOff val="80000"/>
            </a:schemeClr>
          </a:solidFill>
          <a:ln w="25400">
            <a:solidFill>
              <a:schemeClr val="tx1"/>
            </a:solidFill>
          </a:ln>
        </p:spPr>
        <p:txBody>
          <a:bodyPr wrap="square" lIns="274320" tIns="182880" rIns="182880" bIns="274320" rtlCol="0">
            <a:spAutoFit/>
          </a:bodyPr>
          <a:lstStyle/>
          <a:p>
            <a:r>
              <a:rPr lang="en-US" sz="3600" b="1" dirty="0"/>
              <a:t>In order to extract the following data we: </a:t>
            </a:r>
          </a:p>
          <a:p>
            <a:pPr marL="742950" lvl="0" indent="-742950">
              <a:buAutoNum type="arabicPeriod"/>
            </a:pPr>
            <a:r>
              <a:rPr lang="en-US" sz="3600" b="1" dirty="0"/>
              <a:t>Created a random matrix of polynomials given the size specifications.</a:t>
            </a:r>
          </a:p>
          <a:p>
            <a:pPr marL="742950" lvl="0" indent="-742950">
              <a:buAutoNum type="arabicPeriod"/>
            </a:pPr>
            <a:r>
              <a:rPr lang="en-US" sz="3600" b="1" dirty="0"/>
              <a:t>Timed the amount of time it took to return the ideal of all determinants of minors of the given size for our implementation and Macaulay2’s existing methods (using Bareiss and Cofactor Strategy). </a:t>
            </a:r>
          </a:p>
          <a:p>
            <a:pPr marL="742950" lvl="0" indent="-742950">
              <a:buAutoNum type="arabicPeriod"/>
            </a:pPr>
            <a:r>
              <a:rPr lang="en-US" sz="3600" b="1" dirty="0"/>
              <a:t>Repeated the timing three times and averaged the results. </a:t>
            </a:r>
          </a:p>
          <a:p>
            <a:pPr marL="742950" lvl="0" indent="-742950">
              <a:buAutoNum type="arabicPeriod"/>
            </a:pPr>
            <a:r>
              <a:rPr lang="en-US" sz="3600" b="1" dirty="0"/>
              <a:t>Tested both multi-threaded and non multi-threaded versions of our implementation. </a:t>
            </a:r>
          </a:p>
        </p:txBody>
      </p:sp>
      <p:sp>
        <p:nvSpPr>
          <p:cNvPr id="44" name="TextBox 43"/>
          <p:cNvSpPr txBox="1"/>
          <p:nvPr/>
        </p:nvSpPr>
        <p:spPr>
          <a:xfrm>
            <a:off x="30050534" y="20268948"/>
            <a:ext cx="13396143" cy="830997"/>
          </a:xfrm>
          <a:prstGeom prst="rect">
            <a:avLst/>
          </a:prstGeom>
          <a:noFill/>
          <a:ln>
            <a:noFill/>
          </a:ln>
        </p:spPr>
        <p:txBody>
          <a:bodyPr wrap="square" rtlCol="0">
            <a:spAutoFit/>
          </a:bodyPr>
          <a:lstStyle/>
          <a:p>
            <a:pPr algn="ctr"/>
            <a:r>
              <a:rPr lang="en-US" sz="4800" b="1" u="sng" dirty="0"/>
              <a:t>Conclusions:</a:t>
            </a:r>
          </a:p>
        </p:txBody>
      </p:sp>
      <p:sp>
        <p:nvSpPr>
          <p:cNvPr id="45" name="TextBox 44"/>
          <p:cNvSpPr txBox="1"/>
          <p:nvPr/>
        </p:nvSpPr>
        <p:spPr>
          <a:xfrm>
            <a:off x="30050534" y="21186319"/>
            <a:ext cx="13396155" cy="7109639"/>
          </a:xfrm>
          <a:prstGeom prst="rect">
            <a:avLst/>
          </a:prstGeom>
          <a:solidFill>
            <a:schemeClr val="accent2">
              <a:lumMod val="20000"/>
              <a:lumOff val="80000"/>
            </a:schemeClr>
          </a:solidFill>
          <a:ln w="25400">
            <a:solidFill>
              <a:schemeClr val="tx1"/>
            </a:solidFill>
          </a:ln>
        </p:spPr>
        <p:txBody>
          <a:bodyPr wrap="square" lIns="274320" tIns="182880" rIns="182880" bIns="274320" rtlCol="0">
            <a:spAutoFit/>
          </a:bodyPr>
          <a:lstStyle/>
          <a:p>
            <a:pPr algn="just"/>
            <a:r>
              <a:rPr lang="en-US" sz="3600" b="1" dirty="0"/>
              <a:t>Macaulay2’s current minors method proved to be efficient when the number of multiplications and variables is low, but by utilizing multi-threading and recursion, and minimizing the number of multiplications that occur, we coded a faster minors computation that outperforms Macaulay2. </a:t>
            </a:r>
          </a:p>
          <a:p>
            <a:pPr marL="571500" indent="-571500" algn="just">
              <a:buFont typeface="Arial" panose="020B0604020202020204" pitchFamily="34" charset="0"/>
              <a:buChar char="•"/>
            </a:pPr>
            <a:r>
              <a:rPr lang="en-US" sz="3600" b="1" dirty="0"/>
              <a:t>Our code is yet to be complete. Macaulay2 complies in C++ and has additional pre-processing speedups. Ours is written in the scripting language. </a:t>
            </a:r>
            <a:r>
              <a:rPr lang="en-US" sz="3600" b="1"/>
              <a:t>If we </a:t>
            </a:r>
            <a:r>
              <a:rPr lang="en-US" sz="3600" b="1" dirty="0"/>
              <a:t>implemented it in C++, we would expect even faster results. </a:t>
            </a:r>
          </a:p>
          <a:p>
            <a:pPr marL="571500" indent="-571500" algn="just">
              <a:buFont typeface="Arial" panose="020B0604020202020204" pitchFamily="34" charset="0"/>
              <a:buChar char="•"/>
            </a:pPr>
            <a:r>
              <a:rPr lang="en-US" sz="3600" b="1" dirty="0"/>
              <a:t>We hope to create a Macaulay2 package then write and submit a paper outlining our work to the Journal of Software for Algebra and Geometry. </a:t>
            </a:r>
          </a:p>
        </p:txBody>
      </p:sp>
      <p:sp>
        <p:nvSpPr>
          <p:cNvPr id="49" name="TextBox 48"/>
          <p:cNvSpPr txBox="1"/>
          <p:nvPr/>
        </p:nvSpPr>
        <p:spPr>
          <a:xfrm>
            <a:off x="30050536" y="29305746"/>
            <a:ext cx="13396150" cy="3231654"/>
          </a:xfrm>
          <a:prstGeom prst="rect">
            <a:avLst/>
          </a:prstGeom>
          <a:solidFill>
            <a:schemeClr val="accent1">
              <a:lumMod val="20000"/>
              <a:lumOff val="80000"/>
            </a:schemeClr>
          </a:solidFill>
          <a:ln w="25400">
            <a:solidFill>
              <a:schemeClr val="tx1"/>
            </a:solidFill>
          </a:ln>
        </p:spPr>
        <p:txBody>
          <a:bodyPr wrap="square" lIns="274320" tIns="182880" rIns="182880" bIns="274320" rtlCol="0">
            <a:spAutoFit/>
          </a:bodyPr>
          <a:lstStyle/>
          <a:p>
            <a:pPr algn="just"/>
            <a:r>
              <a:rPr lang="en-US" sz="3600" b="1" dirty="0"/>
              <a:t>I would like to thank Dr. Karl </a:t>
            </a:r>
            <a:r>
              <a:rPr lang="en-US" sz="3600" b="1" dirty="0" err="1"/>
              <a:t>Schwede</a:t>
            </a:r>
            <a:r>
              <a:rPr lang="en-US" sz="3600" b="1" dirty="0"/>
              <a:t> for helping me at every step of the process in creating this project, from formulating the idea to debugging the final code. Many thanks to Marcus Robinson for his contributions and constant support. Finally, a huge thank you ACCESS for funding this research and for this opportunity. </a:t>
            </a:r>
          </a:p>
        </p:txBody>
      </p:sp>
      <p:sp>
        <p:nvSpPr>
          <p:cNvPr id="32" name="TextBox 31"/>
          <p:cNvSpPr txBox="1"/>
          <p:nvPr/>
        </p:nvSpPr>
        <p:spPr>
          <a:xfrm>
            <a:off x="-5943600" y="0"/>
            <a:ext cx="5562600" cy="10618291"/>
          </a:xfrm>
          <a:prstGeom prst="rect">
            <a:avLst/>
          </a:prstGeom>
          <a:solidFill>
            <a:schemeClr val="bg1"/>
          </a:solidFill>
          <a:ln w="25400">
            <a:solidFill>
              <a:schemeClr val="tx1"/>
            </a:solidFill>
          </a:ln>
        </p:spPr>
        <p:txBody>
          <a:bodyPr wrap="square" rtlCol="0">
            <a:spAutoFit/>
          </a:bodyPr>
          <a:lstStyle/>
          <a:p>
            <a:r>
              <a:rPr lang="en-US" sz="3600" dirty="0"/>
              <a:t>Preparing your poster for printing:</a:t>
            </a:r>
          </a:p>
          <a:p>
            <a:pPr marL="742950" indent="-742950">
              <a:buFont typeface="+mj-lt"/>
              <a:buAutoNum type="arabicPeriod"/>
            </a:pPr>
            <a:endParaRPr lang="en-US" sz="3600" dirty="0"/>
          </a:p>
          <a:p>
            <a:pPr marL="742950" indent="-742950">
              <a:buFont typeface="+mj-lt"/>
              <a:buAutoNum type="arabicPeriod"/>
            </a:pPr>
            <a:r>
              <a:rPr lang="en-US" sz="3600" dirty="0"/>
              <a:t>Go to File &gt; Save As. Under Save as type (Windows) or Format (OS X), select PDF.</a:t>
            </a:r>
          </a:p>
          <a:p>
            <a:pPr marL="742950" indent="-742950">
              <a:buFont typeface="+mj-lt"/>
              <a:buAutoNum type="arabicPeriod"/>
            </a:pPr>
            <a:r>
              <a:rPr lang="en-US" sz="3600" dirty="0"/>
              <a:t>Open the PDF in Adobe Photoshop. Go to File &gt; Save As. Under Format, select JPEG or TIFF. Choose a location and file name for your file and click Save. Click OK on the default save settings.</a:t>
            </a:r>
          </a:p>
          <a:p>
            <a:pPr marL="742950" indent="-742950">
              <a:buFont typeface="+mj-lt"/>
              <a:buAutoNum type="arabicPeriod"/>
            </a:pPr>
            <a:endParaRPr lang="en-US" sz="3600" dirty="0"/>
          </a:p>
          <a:p>
            <a:r>
              <a:rPr lang="en-US" sz="3600" dirty="0"/>
              <a:t>DO NOT SAVE TO A JPEG OR TIFF FROM POWERPOINT!</a:t>
            </a:r>
          </a:p>
        </p:txBody>
      </p:sp>
      <p:pic>
        <p:nvPicPr>
          <p:cNvPr id="34" name="Picture 33" descr="Ulogo_cmyk.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5309862" cy="3653367"/>
          </a:xfrm>
          <a:prstGeom prst="rect">
            <a:avLst/>
          </a:prstGeom>
        </p:spPr>
      </p:pic>
      <p:sp>
        <p:nvSpPr>
          <p:cNvPr id="51" name="TextBox 50"/>
          <p:cNvSpPr txBox="1"/>
          <p:nvPr/>
        </p:nvSpPr>
        <p:spPr>
          <a:xfrm>
            <a:off x="30050534" y="28355555"/>
            <a:ext cx="13396145" cy="830997"/>
          </a:xfrm>
          <a:prstGeom prst="rect">
            <a:avLst/>
          </a:prstGeom>
          <a:noFill/>
          <a:ln>
            <a:noFill/>
          </a:ln>
        </p:spPr>
        <p:txBody>
          <a:bodyPr wrap="square" rtlCol="0">
            <a:spAutoFit/>
          </a:bodyPr>
          <a:lstStyle/>
          <a:p>
            <a:pPr algn="ctr"/>
            <a:r>
              <a:rPr lang="en-US" sz="4800" b="1" u="sng" dirty="0"/>
              <a:t>Acknowledgements:</a:t>
            </a:r>
          </a:p>
        </p:txBody>
      </p:sp>
      <p:pic>
        <p:nvPicPr>
          <p:cNvPr id="3" name="Picture 2">
            <a:extLst>
              <a:ext uri="{FF2B5EF4-FFF2-40B4-BE49-F238E27FC236}">
                <a16:creationId xmlns:a16="http://schemas.microsoft.com/office/drawing/2014/main" id="{95766463-2B8D-428A-9F06-E350119E58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23515" y="647607"/>
            <a:ext cx="4723618" cy="3815230"/>
          </a:xfrm>
          <a:prstGeom prst="rect">
            <a:avLst/>
          </a:prstGeom>
        </p:spPr>
      </p:pic>
      <p:pic>
        <p:nvPicPr>
          <p:cNvPr id="6" name="Picture 5">
            <a:extLst>
              <a:ext uri="{FF2B5EF4-FFF2-40B4-BE49-F238E27FC236}">
                <a16:creationId xmlns:a16="http://schemas.microsoft.com/office/drawing/2014/main" id="{352F7271-944A-45A0-94C0-26017BE315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17017" y="13365036"/>
            <a:ext cx="5268078" cy="4296614"/>
          </a:xfrm>
          <a:prstGeom prst="rect">
            <a:avLst/>
          </a:prstGeom>
        </p:spPr>
      </p:pic>
      <p:pic>
        <p:nvPicPr>
          <p:cNvPr id="8" name="Picture 7">
            <a:extLst>
              <a:ext uri="{FF2B5EF4-FFF2-40B4-BE49-F238E27FC236}">
                <a16:creationId xmlns:a16="http://schemas.microsoft.com/office/drawing/2014/main" id="{872E1495-5672-4911-A3BE-A99FE051A4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0775" y="13365036"/>
            <a:ext cx="6244976" cy="4264895"/>
          </a:xfrm>
          <a:prstGeom prst="rect">
            <a:avLst/>
          </a:prstGeom>
        </p:spPr>
      </p:pic>
      <p:pic>
        <p:nvPicPr>
          <p:cNvPr id="9" name="Picture 8">
            <a:extLst>
              <a:ext uri="{FF2B5EF4-FFF2-40B4-BE49-F238E27FC236}">
                <a16:creationId xmlns:a16="http://schemas.microsoft.com/office/drawing/2014/main" id="{5086C3DE-B281-4F4E-8A9E-2AB7544FA628}"/>
              </a:ext>
            </a:extLst>
          </p:cNvPr>
          <p:cNvPicPr>
            <a:picLocks noChangeAspect="1"/>
          </p:cNvPicPr>
          <p:nvPr/>
        </p:nvPicPr>
        <p:blipFill>
          <a:blip r:embed="rId6"/>
          <a:stretch>
            <a:fillRect/>
          </a:stretch>
        </p:blipFill>
        <p:spPr>
          <a:xfrm>
            <a:off x="21771936" y="6579653"/>
            <a:ext cx="7352729" cy="8461419"/>
          </a:xfrm>
          <a:prstGeom prst="rect">
            <a:avLst/>
          </a:prstGeom>
        </p:spPr>
      </p:pic>
      <p:sp>
        <p:nvSpPr>
          <p:cNvPr id="42" name="TextBox 41">
            <a:extLst>
              <a:ext uri="{FF2B5EF4-FFF2-40B4-BE49-F238E27FC236}">
                <a16:creationId xmlns:a16="http://schemas.microsoft.com/office/drawing/2014/main" id="{C262335B-FD46-4D07-AD7D-985A26AE1FFF}"/>
              </a:ext>
            </a:extLst>
          </p:cNvPr>
          <p:cNvSpPr txBox="1"/>
          <p:nvPr/>
        </p:nvSpPr>
        <p:spPr>
          <a:xfrm>
            <a:off x="546113" y="19193682"/>
            <a:ext cx="13436575" cy="6001643"/>
          </a:xfrm>
          <a:prstGeom prst="rect">
            <a:avLst/>
          </a:prstGeom>
          <a:solidFill>
            <a:schemeClr val="accent2">
              <a:lumMod val="20000"/>
              <a:lumOff val="80000"/>
            </a:schemeClr>
          </a:solidFill>
          <a:ln w="25400">
            <a:solidFill>
              <a:schemeClr val="tx1"/>
            </a:solidFill>
          </a:ln>
        </p:spPr>
        <p:txBody>
          <a:bodyPr wrap="square" lIns="274320" tIns="182880" rIns="182880" bIns="274320" rtlCol="0">
            <a:spAutoFit/>
          </a:bodyPr>
          <a:lstStyle/>
          <a:p>
            <a:pPr algn="just"/>
            <a:r>
              <a:rPr lang="en-US" sz="3600" b="1" dirty="0"/>
              <a:t>The mathematics software Macaulay2 is frequently used for such computations because it has all the functionality necessary to identify singularities of varieties, however the current implementation is not optimized and takes a long time execute. This is because </a:t>
            </a:r>
          </a:p>
          <a:p>
            <a:pPr marL="742950" indent="-742950">
              <a:buAutoNum type="arabicPeriod"/>
            </a:pPr>
            <a:r>
              <a:rPr lang="en-US" sz="3600" b="1" dirty="0"/>
              <a:t>There can be a lot of minors to compute </a:t>
            </a:r>
          </a:p>
          <a:p>
            <a:pPr marL="742950" indent="-742950">
              <a:buAutoNum type="arabicPeriod"/>
            </a:pPr>
            <a:r>
              <a:rPr lang="en-US" sz="3600" b="1" dirty="0"/>
              <a:t>The number of additions and multiplications can be very high </a:t>
            </a:r>
          </a:p>
          <a:p>
            <a:pPr marL="742950" indent="-742950" algn="just">
              <a:buAutoNum type="arabicPeriod"/>
            </a:pPr>
            <a:r>
              <a:rPr lang="en-US" sz="3600" b="1" dirty="0"/>
              <a:t>The default implementation finds determinants using the Bareiss algorithm which is efficient when the polynomials have a low degree and few variables, but very slow otherwise. </a:t>
            </a:r>
          </a:p>
        </p:txBody>
      </p:sp>
      <p:sp>
        <p:nvSpPr>
          <p:cNvPr id="52" name="TextBox 51">
            <a:extLst>
              <a:ext uri="{FF2B5EF4-FFF2-40B4-BE49-F238E27FC236}">
                <a16:creationId xmlns:a16="http://schemas.microsoft.com/office/drawing/2014/main" id="{A5E318DC-B50F-425F-BEF3-6DC2D999DAD2}"/>
              </a:ext>
            </a:extLst>
          </p:cNvPr>
          <p:cNvSpPr txBox="1"/>
          <p:nvPr/>
        </p:nvSpPr>
        <p:spPr>
          <a:xfrm>
            <a:off x="-708592" y="13185207"/>
            <a:ext cx="13436577" cy="646331"/>
          </a:xfrm>
          <a:prstGeom prst="rect">
            <a:avLst/>
          </a:prstGeom>
          <a:noFill/>
          <a:ln>
            <a:noFill/>
          </a:ln>
        </p:spPr>
        <p:txBody>
          <a:bodyPr wrap="square" rtlCol="0">
            <a:spAutoFit/>
          </a:bodyPr>
          <a:lstStyle/>
          <a:p>
            <a:r>
              <a:rPr lang="en-US" sz="3600" b="1" dirty="0"/>
              <a:t>                   Examples of Common Algebraic Varieties: </a:t>
            </a:r>
          </a:p>
        </p:txBody>
      </p:sp>
      <p:sp>
        <p:nvSpPr>
          <p:cNvPr id="54" name="TextBox 53">
            <a:extLst>
              <a:ext uri="{FF2B5EF4-FFF2-40B4-BE49-F238E27FC236}">
                <a16:creationId xmlns:a16="http://schemas.microsoft.com/office/drawing/2014/main" id="{C4A2C6AC-2CB9-4A05-910D-73449F451EC5}"/>
              </a:ext>
            </a:extLst>
          </p:cNvPr>
          <p:cNvSpPr txBox="1"/>
          <p:nvPr/>
        </p:nvSpPr>
        <p:spPr>
          <a:xfrm>
            <a:off x="15282057" y="5451570"/>
            <a:ext cx="13396156" cy="830997"/>
          </a:xfrm>
          <a:prstGeom prst="rect">
            <a:avLst/>
          </a:prstGeom>
          <a:noFill/>
          <a:ln>
            <a:noFill/>
          </a:ln>
        </p:spPr>
        <p:txBody>
          <a:bodyPr wrap="square" rtlCol="0">
            <a:spAutoFit/>
          </a:bodyPr>
          <a:lstStyle/>
          <a:p>
            <a:pPr algn="ctr"/>
            <a:r>
              <a:rPr lang="en-US" sz="4800" b="1" u="sng" dirty="0"/>
              <a:t>Finding Determinants Using Cofactor Expansion:</a:t>
            </a:r>
          </a:p>
        </p:txBody>
      </p:sp>
      <p:sp>
        <p:nvSpPr>
          <p:cNvPr id="57" name="TextBox 56">
            <a:extLst>
              <a:ext uri="{FF2B5EF4-FFF2-40B4-BE49-F238E27FC236}">
                <a16:creationId xmlns:a16="http://schemas.microsoft.com/office/drawing/2014/main" id="{BB0CBF45-65E7-49A2-9856-F4587545AACA}"/>
              </a:ext>
            </a:extLst>
          </p:cNvPr>
          <p:cNvSpPr txBox="1"/>
          <p:nvPr/>
        </p:nvSpPr>
        <p:spPr>
          <a:xfrm>
            <a:off x="15016146" y="6424547"/>
            <a:ext cx="6793320" cy="9325630"/>
          </a:xfrm>
          <a:prstGeom prst="rect">
            <a:avLst/>
          </a:prstGeom>
          <a:solidFill>
            <a:schemeClr val="accent2">
              <a:lumMod val="20000"/>
              <a:lumOff val="80000"/>
            </a:schemeClr>
          </a:solidFill>
          <a:ln w="25400">
            <a:solidFill>
              <a:schemeClr val="tx1"/>
            </a:solidFill>
          </a:ln>
        </p:spPr>
        <p:txBody>
          <a:bodyPr wrap="square" lIns="274320" tIns="182880" rIns="182880" bIns="274320" rtlCol="0">
            <a:spAutoFit/>
          </a:bodyPr>
          <a:lstStyle/>
          <a:p>
            <a:pPr marL="571500" indent="-571500" algn="just">
              <a:buFont typeface="Arial" panose="020B0604020202020204" pitchFamily="34" charset="0"/>
              <a:buChar char="•"/>
            </a:pPr>
            <a:r>
              <a:rPr lang="en-US" sz="3600" b="1" dirty="0"/>
              <a:t>Evaluates n x n determinants by multiplying the entries in any row or column by the determinant of the sub-matrix (size n-1 x n-1) that is formed by the rows and columns in the matrix excluding those the entry belongs to. </a:t>
            </a:r>
          </a:p>
          <a:p>
            <a:pPr algn="just"/>
            <a:r>
              <a:rPr lang="en-US" sz="3600" b="1" dirty="0"/>
              <a:t>The diagram to the right displays this process on a 4 x 4 matrix with cofactor expansion along the first row. As can be seen, the computation of det A does not require finding the determinant of all 3 x 3 minors, only those in boxes. </a:t>
            </a:r>
          </a:p>
        </p:txBody>
      </p:sp>
      <p:graphicFrame>
        <p:nvGraphicFramePr>
          <p:cNvPr id="60" name="Chart 59">
            <a:extLst>
              <a:ext uri="{FF2B5EF4-FFF2-40B4-BE49-F238E27FC236}">
                <a16:creationId xmlns:a16="http://schemas.microsoft.com/office/drawing/2014/main" id="{4511FB57-F0A0-4F71-9688-AA6FDC3AC2F4}"/>
              </a:ext>
            </a:extLst>
          </p:cNvPr>
          <p:cNvGraphicFramePr>
            <a:graphicFrameLocks/>
          </p:cNvGraphicFramePr>
          <p:nvPr>
            <p:extLst>
              <p:ext uri="{D42A27DB-BD31-4B8C-83A1-F6EECF244321}">
                <p14:modId xmlns:p14="http://schemas.microsoft.com/office/powerpoint/2010/main" val="3897175234"/>
              </p:ext>
            </p:extLst>
          </p:nvPr>
        </p:nvGraphicFramePr>
        <p:xfrm>
          <a:off x="29217391" y="6692949"/>
          <a:ext cx="7531214" cy="842667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1" name="Chart 60">
            <a:extLst>
              <a:ext uri="{FF2B5EF4-FFF2-40B4-BE49-F238E27FC236}">
                <a16:creationId xmlns:a16="http://schemas.microsoft.com/office/drawing/2014/main" id="{3C7CDBBF-5E72-429D-8BF9-00440D8AE987}"/>
              </a:ext>
            </a:extLst>
          </p:cNvPr>
          <p:cNvGraphicFramePr>
            <a:graphicFrameLocks/>
          </p:cNvGraphicFramePr>
          <p:nvPr>
            <p:extLst>
              <p:ext uri="{D42A27DB-BD31-4B8C-83A1-F6EECF244321}">
                <p14:modId xmlns:p14="http://schemas.microsoft.com/office/powerpoint/2010/main" val="2920426816"/>
              </p:ext>
            </p:extLst>
          </p:nvPr>
        </p:nvGraphicFramePr>
        <p:xfrm>
          <a:off x="36792014" y="6993592"/>
          <a:ext cx="7064650" cy="8216497"/>
        </p:xfrm>
        <a:graphic>
          <a:graphicData uri="http://schemas.openxmlformats.org/drawingml/2006/chart">
            <c:chart xmlns:c="http://schemas.openxmlformats.org/drawingml/2006/chart" xmlns:r="http://schemas.openxmlformats.org/officeDocument/2006/relationships" r:id="rId8"/>
          </a:graphicData>
        </a:graphic>
      </p:graphicFrame>
      <p:sp>
        <p:nvSpPr>
          <p:cNvPr id="64" name="TextBox 63">
            <a:extLst>
              <a:ext uri="{FF2B5EF4-FFF2-40B4-BE49-F238E27FC236}">
                <a16:creationId xmlns:a16="http://schemas.microsoft.com/office/drawing/2014/main" id="{3F7B9AC9-9677-4CA5-BCA5-E5A5D24B0110}"/>
              </a:ext>
            </a:extLst>
          </p:cNvPr>
          <p:cNvSpPr txBox="1"/>
          <p:nvPr/>
        </p:nvSpPr>
        <p:spPr>
          <a:xfrm>
            <a:off x="29899416" y="5449332"/>
            <a:ext cx="13396154" cy="1200329"/>
          </a:xfrm>
          <a:prstGeom prst="rect">
            <a:avLst/>
          </a:prstGeom>
          <a:noFill/>
          <a:ln>
            <a:noFill/>
          </a:ln>
        </p:spPr>
        <p:txBody>
          <a:bodyPr wrap="square" rtlCol="0">
            <a:spAutoFit/>
          </a:bodyPr>
          <a:lstStyle/>
          <a:p>
            <a:pPr algn="ctr"/>
            <a:r>
              <a:rPr lang="en-US" sz="3600" b="1" u="sng" dirty="0"/>
              <a:t>Computation Time Computation Time of 4x4 Minors in a 6x6 Matrix with Degree 1 Entries (non multi-threaded implementation) :</a:t>
            </a:r>
          </a:p>
        </p:txBody>
      </p:sp>
      <p:graphicFrame>
        <p:nvGraphicFramePr>
          <p:cNvPr id="68" name="Chart 67">
            <a:extLst>
              <a:ext uri="{FF2B5EF4-FFF2-40B4-BE49-F238E27FC236}">
                <a16:creationId xmlns:a16="http://schemas.microsoft.com/office/drawing/2014/main" id="{386168DD-42BC-4ABC-81F4-C7DBE021AABC}"/>
              </a:ext>
            </a:extLst>
          </p:cNvPr>
          <p:cNvGraphicFramePr>
            <a:graphicFrameLocks/>
          </p:cNvGraphicFramePr>
          <p:nvPr>
            <p:extLst>
              <p:ext uri="{D42A27DB-BD31-4B8C-83A1-F6EECF244321}">
                <p14:modId xmlns:p14="http://schemas.microsoft.com/office/powerpoint/2010/main" val="3525762452"/>
              </p:ext>
            </p:extLst>
          </p:nvPr>
        </p:nvGraphicFramePr>
        <p:xfrm>
          <a:off x="30810709" y="8594296"/>
          <a:ext cx="3465702" cy="2955949"/>
        </p:xfrm>
        <a:graphic>
          <a:graphicData uri="http://schemas.openxmlformats.org/drawingml/2006/chart">
            <c:chart xmlns:c="http://schemas.openxmlformats.org/drawingml/2006/chart" xmlns:r="http://schemas.openxmlformats.org/officeDocument/2006/relationships" r:id="rId9"/>
          </a:graphicData>
        </a:graphic>
      </p:graphicFrame>
      <p:sp>
        <p:nvSpPr>
          <p:cNvPr id="69" name="TextBox 68">
            <a:extLst>
              <a:ext uri="{FF2B5EF4-FFF2-40B4-BE49-F238E27FC236}">
                <a16:creationId xmlns:a16="http://schemas.microsoft.com/office/drawing/2014/main" id="{878E55FF-7914-43BD-8293-2111EF0D3BE8}"/>
              </a:ext>
            </a:extLst>
          </p:cNvPr>
          <p:cNvSpPr txBox="1"/>
          <p:nvPr/>
        </p:nvSpPr>
        <p:spPr>
          <a:xfrm>
            <a:off x="76200" y="16444727"/>
            <a:ext cx="13436577" cy="461665"/>
          </a:xfrm>
          <a:prstGeom prst="rect">
            <a:avLst/>
          </a:prstGeom>
          <a:noFill/>
          <a:ln>
            <a:noFill/>
          </a:ln>
        </p:spPr>
        <p:txBody>
          <a:bodyPr wrap="square" rtlCol="0">
            <a:spAutoFit/>
          </a:bodyPr>
          <a:lstStyle/>
          <a:p>
            <a:r>
              <a:rPr lang="en-US" sz="2400" b="1" dirty="0"/>
              <a:t>(Cone Over An Elliptic Curve)</a:t>
            </a:r>
          </a:p>
        </p:txBody>
      </p:sp>
      <p:sp>
        <p:nvSpPr>
          <p:cNvPr id="70" name="TextBox 69">
            <a:extLst>
              <a:ext uri="{FF2B5EF4-FFF2-40B4-BE49-F238E27FC236}">
                <a16:creationId xmlns:a16="http://schemas.microsoft.com/office/drawing/2014/main" id="{390E33A6-10BD-4251-ACE5-BBB78FC13D84}"/>
              </a:ext>
            </a:extLst>
          </p:cNvPr>
          <p:cNvSpPr txBox="1"/>
          <p:nvPr/>
        </p:nvSpPr>
        <p:spPr>
          <a:xfrm>
            <a:off x="11201400" y="16289010"/>
            <a:ext cx="13436577" cy="461665"/>
          </a:xfrm>
          <a:prstGeom prst="rect">
            <a:avLst/>
          </a:prstGeom>
          <a:noFill/>
          <a:ln>
            <a:noFill/>
          </a:ln>
        </p:spPr>
        <p:txBody>
          <a:bodyPr wrap="square" rtlCol="0">
            <a:spAutoFit/>
          </a:bodyPr>
          <a:lstStyle/>
          <a:p>
            <a:r>
              <a:rPr lang="en-US" sz="2400" b="1" dirty="0"/>
              <a:t>(Whitney Umbrella)</a:t>
            </a:r>
          </a:p>
        </p:txBody>
      </p:sp>
      <p:sp>
        <p:nvSpPr>
          <p:cNvPr id="72" name="TextBox 71">
            <a:extLst>
              <a:ext uri="{FF2B5EF4-FFF2-40B4-BE49-F238E27FC236}">
                <a16:creationId xmlns:a16="http://schemas.microsoft.com/office/drawing/2014/main" id="{53495CBE-A326-4C79-8FFC-15924EEC11A6}"/>
              </a:ext>
            </a:extLst>
          </p:cNvPr>
          <p:cNvSpPr txBox="1"/>
          <p:nvPr/>
        </p:nvSpPr>
        <p:spPr>
          <a:xfrm>
            <a:off x="15111388" y="23258459"/>
            <a:ext cx="13396154" cy="1200329"/>
          </a:xfrm>
          <a:prstGeom prst="rect">
            <a:avLst/>
          </a:prstGeom>
          <a:noFill/>
          <a:ln>
            <a:noFill/>
          </a:ln>
        </p:spPr>
        <p:txBody>
          <a:bodyPr wrap="square" rtlCol="0">
            <a:spAutoFit/>
          </a:bodyPr>
          <a:lstStyle/>
          <a:p>
            <a:pPr algn="ctr"/>
            <a:r>
              <a:rPr lang="en-US" sz="3600" b="1" u="sng" dirty="0"/>
              <a:t>Computation Time of 3x3 Minors in a 5x5 Matrix with Degree 3 Entries (multi-threaded implementation):</a:t>
            </a:r>
          </a:p>
        </p:txBody>
      </p:sp>
      <p:graphicFrame>
        <p:nvGraphicFramePr>
          <p:cNvPr id="73" name="Chart 72">
            <a:extLst>
              <a:ext uri="{FF2B5EF4-FFF2-40B4-BE49-F238E27FC236}">
                <a16:creationId xmlns:a16="http://schemas.microsoft.com/office/drawing/2014/main" id="{3776F755-08B0-42DE-92CA-C3DB3F64BDD0}"/>
              </a:ext>
            </a:extLst>
          </p:cNvPr>
          <p:cNvGraphicFramePr>
            <a:graphicFrameLocks/>
          </p:cNvGraphicFramePr>
          <p:nvPr>
            <p:extLst>
              <p:ext uri="{D42A27DB-BD31-4B8C-83A1-F6EECF244321}">
                <p14:modId xmlns:p14="http://schemas.microsoft.com/office/powerpoint/2010/main" val="3257529128"/>
              </p:ext>
            </p:extLst>
          </p:nvPr>
        </p:nvGraphicFramePr>
        <p:xfrm>
          <a:off x="14901753" y="24390710"/>
          <a:ext cx="7441449" cy="8306030"/>
        </p:xfrm>
        <a:graphic>
          <a:graphicData uri="http://schemas.openxmlformats.org/drawingml/2006/chart">
            <c:chart xmlns:c="http://schemas.openxmlformats.org/drawingml/2006/chart" xmlns:r="http://schemas.openxmlformats.org/officeDocument/2006/relationships" r:id="rId10"/>
          </a:graphicData>
        </a:graphic>
      </p:graphicFrame>
      <p:sp>
        <p:nvSpPr>
          <p:cNvPr id="74" name="TextBox 73">
            <a:extLst>
              <a:ext uri="{FF2B5EF4-FFF2-40B4-BE49-F238E27FC236}">
                <a16:creationId xmlns:a16="http://schemas.microsoft.com/office/drawing/2014/main" id="{31A96B07-A4B7-4BB7-8B73-43994CC263DA}"/>
              </a:ext>
            </a:extLst>
          </p:cNvPr>
          <p:cNvSpPr txBox="1"/>
          <p:nvPr/>
        </p:nvSpPr>
        <p:spPr>
          <a:xfrm>
            <a:off x="23105925" y="25497488"/>
            <a:ext cx="5588552" cy="7109639"/>
          </a:xfrm>
          <a:prstGeom prst="rect">
            <a:avLst/>
          </a:prstGeom>
          <a:solidFill>
            <a:schemeClr val="accent2">
              <a:lumMod val="20000"/>
              <a:lumOff val="80000"/>
            </a:schemeClr>
          </a:solidFill>
          <a:ln w="25400">
            <a:solidFill>
              <a:schemeClr val="tx1"/>
            </a:solidFill>
          </a:ln>
        </p:spPr>
        <p:txBody>
          <a:bodyPr wrap="square" lIns="274320" tIns="182880" rIns="182880" bIns="274320" rtlCol="0">
            <a:spAutoFit/>
          </a:bodyPr>
          <a:lstStyle/>
          <a:p>
            <a:pPr algn="just"/>
            <a:r>
              <a:rPr lang="en-US" sz="3600" b="1" dirty="0"/>
              <a:t>The data shows that, over a randomly generated matrix, our multi-threaded minors method returned the ideal of 3 x 3 determinants twice as fast as Macaulay2’s cofactor expansion. </a:t>
            </a:r>
          </a:p>
          <a:p>
            <a:pPr algn="just"/>
            <a:endParaRPr lang="en-US" sz="3600" b="1" dirty="0"/>
          </a:p>
          <a:p>
            <a:pPr algn="just"/>
            <a:r>
              <a:rPr lang="en-US" sz="3600" b="1" dirty="0"/>
              <a:t>This percentage continues to grow as the number of variables increases.</a:t>
            </a:r>
          </a:p>
        </p:txBody>
      </p:sp>
      <p:graphicFrame>
        <p:nvGraphicFramePr>
          <p:cNvPr id="75" name="Chart 74">
            <a:extLst>
              <a:ext uri="{FF2B5EF4-FFF2-40B4-BE49-F238E27FC236}">
                <a16:creationId xmlns:a16="http://schemas.microsoft.com/office/drawing/2014/main" id="{04BD44FE-133D-484B-B7C8-5F894F7DE0B9}"/>
              </a:ext>
            </a:extLst>
          </p:cNvPr>
          <p:cNvGraphicFramePr>
            <a:graphicFrameLocks/>
          </p:cNvGraphicFramePr>
          <p:nvPr>
            <p:extLst>
              <p:ext uri="{D42A27DB-BD31-4B8C-83A1-F6EECF244321}">
                <p14:modId xmlns:p14="http://schemas.microsoft.com/office/powerpoint/2010/main" val="2253676202"/>
              </p:ext>
            </p:extLst>
          </p:nvPr>
        </p:nvGraphicFramePr>
        <p:xfrm>
          <a:off x="16459200" y="25983703"/>
          <a:ext cx="3637989" cy="3045566"/>
        </p:xfrm>
        <a:graphic>
          <a:graphicData uri="http://schemas.openxmlformats.org/drawingml/2006/chart">
            <c:chart xmlns:c="http://schemas.openxmlformats.org/drawingml/2006/chart" xmlns:r="http://schemas.openxmlformats.org/officeDocument/2006/relationships" r:id="rId11"/>
          </a:graphicData>
        </a:graphic>
      </p:graphicFrame>
      <p:sp>
        <p:nvSpPr>
          <p:cNvPr id="76" name="TextBox 75">
            <a:extLst>
              <a:ext uri="{FF2B5EF4-FFF2-40B4-BE49-F238E27FC236}">
                <a16:creationId xmlns:a16="http://schemas.microsoft.com/office/drawing/2014/main" id="{487EF685-E174-49C6-ADE9-2B68441C482A}"/>
              </a:ext>
            </a:extLst>
          </p:cNvPr>
          <p:cNvSpPr txBox="1"/>
          <p:nvPr/>
        </p:nvSpPr>
        <p:spPr>
          <a:xfrm>
            <a:off x="30050534" y="15162807"/>
            <a:ext cx="13396155" cy="4893647"/>
          </a:xfrm>
          <a:prstGeom prst="rect">
            <a:avLst/>
          </a:prstGeom>
          <a:solidFill>
            <a:schemeClr val="accent2">
              <a:lumMod val="20000"/>
              <a:lumOff val="80000"/>
            </a:schemeClr>
          </a:solidFill>
          <a:ln w="25400">
            <a:solidFill>
              <a:schemeClr val="tx1"/>
            </a:solidFill>
          </a:ln>
        </p:spPr>
        <p:txBody>
          <a:bodyPr wrap="square" lIns="274320" tIns="182880" rIns="182880" bIns="274320" rtlCol="0">
            <a:spAutoFit/>
          </a:bodyPr>
          <a:lstStyle/>
          <a:p>
            <a:pPr marL="571500" indent="-571500" algn="just">
              <a:buFont typeface="Arial" panose="020B0604020202020204" pitchFamily="34" charset="0"/>
              <a:buChar char="•"/>
            </a:pPr>
            <a:r>
              <a:rPr lang="en-US" sz="3600" b="1" dirty="0"/>
              <a:t>Macaulay2’s default minors computation (using the Bareiss algorithm) is completely noncompetitive with our method. The difference in computation time increases as the number of variables increase. Notably, when the matrix has 10 variables per entry, our implementation was approximately 54 times faster. </a:t>
            </a:r>
          </a:p>
          <a:p>
            <a:pPr marL="571500" indent="-571500" algn="just">
              <a:buFont typeface="Arial" panose="020B0604020202020204" pitchFamily="34" charset="0"/>
              <a:buChar char="•"/>
            </a:pPr>
            <a:r>
              <a:rPr lang="en-US" sz="3600" b="1" dirty="0"/>
              <a:t>Our non multi-threaded implementation still outperforms Macaulay2’s cofactor algorithm and is approximately 1.5 times faster at each iteration. </a:t>
            </a:r>
          </a:p>
        </p:txBody>
      </p:sp>
      <p:sp>
        <p:nvSpPr>
          <p:cNvPr id="77" name="TextBox 76">
            <a:extLst>
              <a:ext uri="{FF2B5EF4-FFF2-40B4-BE49-F238E27FC236}">
                <a16:creationId xmlns:a16="http://schemas.microsoft.com/office/drawing/2014/main" id="{D5C7376E-3553-4087-B918-757C12EB3D67}"/>
              </a:ext>
            </a:extLst>
          </p:cNvPr>
          <p:cNvSpPr txBox="1"/>
          <p:nvPr/>
        </p:nvSpPr>
        <p:spPr>
          <a:xfrm>
            <a:off x="347145" y="17345112"/>
            <a:ext cx="3054303" cy="1200329"/>
          </a:xfrm>
          <a:prstGeom prst="rect">
            <a:avLst/>
          </a:prstGeom>
          <a:noFill/>
          <a:ln>
            <a:noFill/>
          </a:ln>
        </p:spPr>
        <p:txBody>
          <a:bodyPr wrap="square" rtlCol="0">
            <a:spAutoFit/>
          </a:bodyPr>
          <a:lstStyle/>
          <a:p>
            <a:pPr algn="ctr"/>
            <a:r>
              <a:rPr lang="en-US" sz="3600" b="1" dirty="0"/>
              <a:t>Singular Locus</a:t>
            </a:r>
          </a:p>
          <a:p>
            <a:pPr algn="ctr"/>
            <a:r>
              <a:rPr lang="en-US" sz="3600" b="1" dirty="0"/>
              <a:t>Explanation: </a:t>
            </a:r>
          </a:p>
        </p:txBody>
      </p:sp>
      <p:sp>
        <p:nvSpPr>
          <p:cNvPr id="78" name="TextBox 77">
            <a:extLst>
              <a:ext uri="{FF2B5EF4-FFF2-40B4-BE49-F238E27FC236}">
                <a16:creationId xmlns:a16="http://schemas.microsoft.com/office/drawing/2014/main" id="{8FC2714A-E4C1-4008-8793-2E39C5716FE0}"/>
              </a:ext>
            </a:extLst>
          </p:cNvPr>
          <p:cNvSpPr txBox="1"/>
          <p:nvPr/>
        </p:nvSpPr>
        <p:spPr>
          <a:xfrm>
            <a:off x="3401448" y="17249312"/>
            <a:ext cx="10581237" cy="1569660"/>
          </a:xfrm>
          <a:prstGeom prst="rect">
            <a:avLst/>
          </a:prstGeom>
          <a:solidFill>
            <a:schemeClr val="accent2">
              <a:lumMod val="20000"/>
              <a:lumOff val="80000"/>
            </a:schemeClr>
          </a:solidFill>
          <a:ln w="25400">
            <a:solidFill>
              <a:schemeClr val="tx1"/>
            </a:solidFill>
          </a:ln>
        </p:spPr>
        <p:txBody>
          <a:bodyPr wrap="square" lIns="274320" tIns="182880" rIns="182880" bIns="274320" rtlCol="0">
            <a:spAutoFit/>
          </a:bodyPr>
          <a:lstStyle/>
          <a:p>
            <a:pPr algn="just"/>
            <a:r>
              <a:rPr lang="en-US" sz="2400" b="1" dirty="0"/>
              <a:t>The Whitney Umbrella above is defined by xy^2 - z^2. The 1 x 1 minors in the Jacobian Matrix (y^2, 2xy, -2z) are exactly zero when y = z = 0. This line occurs in the diagram where things cross. </a:t>
            </a:r>
          </a:p>
        </p:txBody>
      </p:sp>
    </p:spTree>
    <p:extLst>
      <p:ext uri="{BB962C8B-B14F-4D97-AF65-F5344CB8AC3E}">
        <p14:creationId xmlns:p14="http://schemas.microsoft.com/office/powerpoint/2010/main" val="995827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db534a5e-1222-4db9-a6da-47c142019016">RUP43XDAYXKA-2-4395</_dlc_DocId>
    <_dlc_DocIdUrl xmlns="db534a5e-1222-4db9-a6da-47c142019016">
      <Url>https://staffnet.library.utah.edu/personal/u0031319/_layouts/DocIdRedir.aspx?ID=RUP43XDAYXKA-2-4395</Url>
      <Description>RUP43XDAYXKA-2-4395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98492E96F6ACC44BBBEB5EFA434EED1" ma:contentTypeVersion="1" ma:contentTypeDescription="Create a new document." ma:contentTypeScope="" ma:versionID="cf296b60bf990032323d1c6d41ae543b">
  <xsd:schema xmlns:xsd="http://www.w3.org/2001/XMLSchema" xmlns:xs="http://www.w3.org/2001/XMLSchema" xmlns:p="http://schemas.microsoft.com/office/2006/metadata/properties" xmlns:ns2="db534a5e-1222-4db9-a6da-47c142019016" targetNamespace="http://schemas.microsoft.com/office/2006/metadata/properties" ma:root="true" ma:fieldsID="491b76b6be48514c30ba3200299e7b7f" ns2:_="">
    <xsd:import namespace="db534a5e-1222-4db9-a6da-47c14201901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534a5e-1222-4db9-a6da-47c1420190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07C3C16-BC59-4883-ABE4-0911E3FE1B90}">
  <ds:schemaRefs>
    <ds:schemaRef ds:uri="http://schemas.microsoft.com/sharepoint/v3/contenttype/forms"/>
  </ds:schemaRefs>
</ds:datastoreItem>
</file>

<file path=customXml/itemProps2.xml><?xml version="1.0" encoding="utf-8"?>
<ds:datastoreItem xmlns:ds="http://schemas.openxmlformats.org/officeDocument/2006/customXml" ds:itemID="{188DB492-5879-4998-90FC-E865BEF428C1}">
  <ds:schemaRefs>
    <ds:schemaRef ds:uri="http://schemas.microsoft.com/office/2006/metadata/properties"/>
    <ds:schemaRef ds:uri="http://schemas.microsoft.com/office/infopath/2007/PartnerControls"/>
    <ds:schemaRef ds:uri="db534a5e-1222-4db9-a6da-47c142019016"/>
  </ds:schemaRefs>
</ds:datastoreItem>
</file>

<file path=customXml/itemProps3.xml><?xml version="1.0" encoding="utf-8"?>
<ds:datastoreItem xmlns:ds="http://schemas.openxmlformats.org/officeDocument/2006/customXml" ds:itemID="{081FD53D-2ABA-4B69-925F-BDB723FA0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534a5e-1222-4db9-a6da-47c1420190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A62BF48-A576-4D85-A587-1744F931CE2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3489</TotalTime>
  <Words>1057</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Daureen Nesdill</dc:creator>
  <cp:lastModifiedBy>BOYANA NICOLE MARTINOVA</cp:lastModifiedBy>
  <cp:revision>89</cp:revision>
  <cp:lastPrinted>2012-09-24T20:01:25Z</cp:lastPrinted>
  <dcterms:created xsi:type="dcterms:W3CDTF">2012-09-24T21:07:13Z</dcterms:created>
  <dcterms:modified xsi:type="dcterms:W3CDTF">2019-09-05T15:13:02Z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a5f5662c-f3dc-4072-b087-e23b30a21571</vt:lpwstr>
  </property>
  <property fmtid="{D5CDD505-2E9C-101B-9397-08002B2CF9AE}" pid="3" name="ContentTypeId">
    <vt:lpwstr>0x010100198492E96F6ACC44BBBEB5EFA434EED1</vt:lpwstr>
  </property>
</Properties>
</file>