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82" r:id="rId3"/>
    <p:sldId id="293" r:id="rId4"/>
    <p:sldId id="301" r:id="rId5"/>
    <p:sldId id="291" r:id="rId6"/>
    <p:sldId id="257" r:id="rId7"/>
    <p:sldId id="281" r:id="rId8"/>
    <p:sldId id="258" r:id="rId9"/>
    <p:sldId id="268" r:id="rId10"/>
    <p:sldId id="302" r:id="rId11"/>
    <p:sldId id="310" r:id="rId12"/>
    <p:sldId id="297" r:id="rId13"/>
    <p:sldId id="308" r:id="rId14"/>
    <p:sldId id="309" r:id="rId15"/>
    <p:sldId id="298" r:id="rId16"/>
    <p:sldId id="307" r:id="rId17"/>
    <p:sldId id="299" r:id="rId18"/>
    <p:sldId id="312" r:id="rId19"/>
    <p:sldId id="313" r:id="rId20"/>
    <p:sldId id="314" r:id="rId21"/>
    <p:sldId id="315" r:id="rId22"/>
    <p:sldId id="30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80965" autoAdjust="0"/>
  </p:normalViewPr>
  <p:slideViewPr>
    <p:cSldViewPr>
      <p:cViewPr varScale="1">
        <p:scale>
          <a:sx n="70" d="100"/>
          <a:sy n="70" d="100"/>
        </p:scale>
        <p:origin x="21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BE2D1-9B27-BD43-959F-55AD18938F7A}" type="datetimeFigureOut">
              <a:rPr lang="en-US" smtClean="0"/>
              <a:t>8/1/18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01AAF-82B8-A147-A883-D1720E387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2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A16BA-6A52-544D-8AFC-A0A6BC29101D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sz="160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4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www.straitstimes.com</a:t>
            </a:r>
            <a:r>
              <a:rPr lang="en-US" dirty="0"/>
              <a:t>/</a:t>
            </a:r>
            <a:r>
              <a:rPr lang="en-US" dirty="0" err="1"/>
              <a:t>asia</a:t>
            </a:r>
            <a:r>
              <a:rPr lang="en-US" dirty="0"/>
              <a:t>/east-</a:t>
            </a:r>
            <a:r>
              <a:rPr lang="en-US" dirty="0" err="1"/>
              <a:t>asia</a:t>
            </a:r>
            <a:r>
              <a:rPr lang="en-US" dirty="0"/>
              <a:t>/north-</a:t>
            </a:r>
            <a:r>
              <a:rPr lang="en-US" dirty="0" err="1"/>
              <a:t>korea</a:t>
            </a:r>
            <a:r>
              <a:rPr lang="en-US" dirty="0"/>
              <a:t>-claims-successful-</a:t>
            </a:r>
            <a:r>
              <a:rPr lang="en-US" dirty="0" err="1"/>
              <a:t>icbm</a:t>
            </a:r>
            <a:r>
              <a:rPr lang="en-US" dirty="0"/>
              <a:t>-test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8AF9-8FED-454D-85E5-E79FCB5664D4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86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01AAF-82B8-A147-A883-D1720E387A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36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www.ct.gov</a:t>
            </a:r>
            <a:r>
              <a:rPr lang="en-US" dirty="0"/>
              <a:t>/</a:t>
            </a:r>
            <a:r>
              <a:rPr lang="en-US" dirty="0" err="1"/>
              <a:t>dph</a:t>
            </a:r>
            <a:r>
              <a:rPr lang="en-US" dirty="0"/>
              <a:t>/</a:t>
            </a:r>
            <a:r>
              <a:rPr lang="en-US" dirty="0" err="1"/>
              <a:t>cwp</a:t>
            </a:r>
            <a:r>
              <a:rPr lang="en-US" dirty="0"/>
              <a:t>/</a:t>
            </a:r>
            <a:r>
              <a:rPr lang="en-US" dirty="0" err="1"/>
              <a:t>view.asp?a</a:t>
            </a:r>
            <a:r>
              <a:rPr lang="en-US" dirty="0"/>
              <a:t>=3115&amp;q=482598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01AAF-82B8-A147-A883-D1720E387A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44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Hymans: Micro – </a:t>
            </a:r>
            <a:r>
              <a:rPr lang="en-US" dirty="0" err="1"/>
              <a:t>movitating</a:t>
            </a:r>
            <a:r>
              <a:rPr lang="en-US" dirty="0"/>
              <a:t> scientists. Macro – leaving them alone.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01AAF-82B8-A147-A883-D1720E387A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28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Knowledge Types</a:t>
            </a:r>
          </a:p>
          <a:p>
            <a:pPr lvl="1"/>
            <a:r>
              <a:rPr lang="en-US" dirty="0"/>
              <a:t>Explicit</a:t>
            </a:r>
          </a:p>
          <a:p>
            <a:pPr lvl="1"/>
            <a:r>
              <a:rPr lang="en-US" dirty="0"/>
              <a:t>Tacit</a:t>
            </a:r>
          </a:p>
          <a:p>
            <a:pPr lvl="1"/>
            <a:r>
              <a:rPr lang="en-US" dirty="0"/>
              <a:t>Tacit but Explicable</a:t>
            </a:r>
          </a:p>
          <a:p>
            <a:r>
              <a:rPr lang="en-US" dirty="0"/>
              <a:t>Tacit difficult to transfer even in-house</a:t>
            </a:r>
          </a:p>
          <a:p>
            <a:pPr lvl="1"/>
            <a:r>
              <a:rPr lang="en-US" dirty="0"/>
              <a:t>May be in groups, organizations, or nations</a:t>
            </a:r>
          </a:p>
          <a:p>
            <a:pPr lvl="1"/>
            <a:r>
              <a:rPr lang="en-US" dirty="0"/>
              <a:t>May not be aware of tacit components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01AAF-82B8-A147-A883-D1720E387A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87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determinants: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Good leadership</a:t>
            </a:r>
          </a:p>
          <a:p>
            <a:pPr lvl="1"/>
            <a:r>
              <a:rPr lang="en-US" dirty="0"/>
              <a:t>Individual motivation</a:t>
            </a:r>
          </a:p>
          <a:p>
            <a:pPr lvl="1"/>
            <a:r>
              <a:rPr lang="en-US" dirty="0"/>
              <a:t>Trust between workers</a:t>
            </a:r>
          </a:p>
          <a:p>
            <a:pPr lvl="1"/>
            <a:r>
              <a:rPr lang="en-US" dirty="0"/>
              <a:t>Locational proximity</a:t>
            </a:r>
          </a:p>
          <a:p>
            <a:pPr lvl="1"/>
            <a:r>
              <a:rPr lang="en-US" dirty="0"/>
              <a:t>Adequate resources ($$$ and national motivation)</a:t>
            </a:r>
          </a:p>
          <a:p>
            <a:r>
              <a:rPr lang="en-US" dirty="0"/>
              <a:t>Manhattan</a:t>
            </a:r>
            <a:r>
              <a:rPr lang="en-US" baseline="0" dirty="0"/>
              <a:t> Project:</a:t>
            </a:r>
            <a:endParaRPr lang="en-US" dirty="0"/>
          </a:p>
          <a:p>
            <a:pPr lvl="1"/>
            <a:r>
              <a:rPr lang="en-US" dirty="0"/>
              <a:t>International collaboration</a:t>
            </a:r>
          </a:p>
          <a:p>
            <a:pPr lvl="1"/>
            <a:r>
              <a:rPr lang="en-US" dirty="0"/>
              <a:t>Scientist relationships</a:t>
            </a:r>
          </a:p>
          <a:p>
            <a:pPr lvl="1"/>
            <a:r>
              <a:rPr lang="en-US" dirty="0"/>
              <a:t>University environment</a:t>
            </a:r>
          </a:p>
          <a:p>
            <a:pPr lvl="1"/>
            <a:r>
              <a:rPr lang="en-US" dirty="0"/>
              <a:t>US/UK motivation to create a weapon to end the war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01AAF-82B8-A147-A883-D1720E387A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89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01AAF-82B8-A147-A883-D1720E387A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2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01AAF-82B8-A147-A883-D1720E387A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78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www.armscontrolwonk.com</a:t>
            </a:r>
            <a:r>
              <a:rPr lang="en-US" dirty="0"/>
              <a:t>/archive/1203852/</a:t>
            </a:r>
            <a:r>
              <a:rPr lang="en-US" dirty="0" err="1"/>
              <a:t>sar</a:t>
            </a:r>
            <a:r>
              <a:rPr lang="en-US" dirty="0"/>
              <a:t>-image-of-</a:t>
            </a:r>
            <a:r>
              <a:rPr lang="en-US" dirty="0" err="1"/>
              <a:t>punggye</a:t>
            </a:r>
            <a:r>
              <a:rPr lang="en-US" dirty="0"/>
              <a:t>-</a:t>
            </a:r>
            <a:r>
              <a:rPr lang="en-US" dirty="0" err="1"/>
              <a:t>ri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8AF9-8FED-454D-85E5-E79FCB5664D4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3146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5E499CE-EEF7-E243-B9AB-9E56AADABD8D}" type="slidenum">
              <a:rPr lang="en-US" altLang="en-US" sz="1200" baseline="0"/>
              <a:pPr/>
              <a:t>15</a:t>
            </a:fld>
            <a:endParaRPr lang="en-US" altLang="en-US" sz="1200" baseline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charset="0"/>
                <a:ea typeface="ＭＳ Ｐゴシック" charset="-128"/>
              </a:rPr>
              <a:t>Images:</a:t>
            </a:r>
          </a:p>
          <a:p>
            <a:pPr eaLnBrk="1" hangingPunct="1"/>
            <a:r>
              <a:rPr lang="en-US" altLang="en-US">
                <a:latin typeface="Arial" charset="0"/>
                <a:ea typeface="ＭＳ Ｐゴシック" charset="-128"/>
              </a:rPr>
              <a:t>http://www.isis-online.org/publications/iran/rampcomparison.html</a:t>
            </a:r>
          </a:p>
        </p:txBody>
      </p:sp>
    </p:spTree>
    <p:extLst>
      <p:ext uri="{BB962C8B-B14F-4D97-AF65-F5344CB8AC3E}">
        <p14:creationId xmlns:p14="http://schemas.microsoft.com/office/powerpoint/2010/main" val="1336776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5E499CE-EEF7-E243-B9AB-9E56AADABD8D}" type="slidenum">
              <a:rPr lang="en-US" altLang="en-US" sz="1200" baseline="0"/>
              <a:pPr/>
              <a:t>16</a:t>
            </a:fld>
            <a:endParaRPr lang="en-US" altLang="en-US" sz="1200" baseline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charset="0"/>
                <a:ea typeface="ＭＳ Ｐゴシック" charset="-128"/>
              </a:rPr>
              <a:t>Images:</a:t>
            </a:r>
          </a:p>
          <a:p>
            <a:pPr eaLnBrk="1" hangingPunct="1"/>
            <a:r>
              <a:rPr lang="en-US" altLang="en-US">
                <a:latin typeface="Arial" charset="0"/>
                <a:ea typeface="ＭＳ Ｐゴシック" charset="-128"/>
              </a:rPr>
              <a:t>http://www.isis-online.org/publications/iran/rampcomparison.html</a:t>
            </a:r>
          </a:p>
        </p:txBody>
      </p:sp>
    </p:spTree>
    <p:extLst>
      <p:ext uri="{BB962C8B-B14F-4D97-AF65-F5344CB8AC3E}">
        <p14:creationId xmlns:p14="http://schemas.microsoft.com/office/powerpoint/2010/main" val="231712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2F5E-6787-E244-8FCB-2A03CB47C80A}" type="datetimeFigureOut">
              <a:rPr lang="en-US" smtClean="0"/>
              <a:t>8/1/18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2290B-5CDE-A94C-B64A-A1B72B0DF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9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2F5E-6787-E244-8FCB-2A03CB47C80A}" type="datetimeFigureOut">
              <a:rPr lang="en-US" smtClean="0"/>
              <a:t>8/1/18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2290B-5CDE-A94C-B64A-A1B72B0DF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0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2F5E-6787-E244-8FCB-2A03CB47C80A}" type="datetimeFigureOut">
              <a:rPr lang="en-US" smtClean="0"/>
              <a:t>8/1/18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2290B-5CDE-A94C-B64A-A1B72B0DF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6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2F5E-6787-E244-8FCB-2A03CB47C80A}" type="datetimeFigureOut">
              <a:rPr lang="en-US" smtClean="0"/>
              <a:t>8/1/18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2290B-5CDE-A94C-B64A-A1B72B0DF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78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2F5E-6787-E244-8FCB-2A03CB47C80A}" type="datetimeFigureOut">
              <a:rPr lang="en-US" smtClean="0"/>
              <a:t>8/1/18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2290B-5CDE-A94C-B64A-A1B72B0DF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6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52628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495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2F5E-6787-E244-8FCB-2A03CB47C80A}" type="datetimeFigureOut">
              <a:rPr lang="en-US" smtClean="0"/>
              <a:t>8/1/18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2290B-5CDE-A94C-B64A-A1B72B0DF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2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2F5E-6787-E244-8FCB-2A03CB47C80A}" type="datetimeFigureOut">
              <a:rPr lang="en-US" smtClean="0"/>
              <a:t>8/1/18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2290B-5CDE-A94C-B64A-A1B72B0DF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18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2F5E-6787-E244-8FCB-2A03CB47C80A}" type="datetimeFigureOut">
              <a:rPr lang="en-US" smtClean="0"/>
              <a:t>8/1/18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2290B-5CDE-A94C-B64A-A1B72B0DF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74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2F5E-6787-E244-8FCB-2A03CB47C80A}" type="datetimeFigureOut">
              <a:rPr lang="en-US" smtClean="0"/>
              <a:t>8/1/18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2290B-5CDE-A94C-B64A-A1B72B0DF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2F5E-6787-E244-8FCB-2A03CB47C80A}" type="datetimeFigureOut">
              <a:rPr lang="en-US" smtClean="0"/>
              <a:t>8/1/18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2290B-5CDE-A94C-B64A-A1B72B0DF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5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2F5E-6787-E244-8FCB-2A03CB47C80A}" type="datetimeFigureOut">
              <a:rPr lang="en-US" smtClean="0"/>
              <a:t>8/1/18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2290B-5CDE-A94C-B64A-A1B72B0DF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8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F2F5E-6787-E244-8FCB-2A03CB47C80A}" type="datetimeFigureOut">
              <a:rPr lang="en-US" smtClean="0"/>
              <a:t>8/1/18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2290B-5CDE-A94C-B64A-A1B72B0DF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6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aramond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aramond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aramond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aramond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aramond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0.tiff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601" y="0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Networks, Nukes, North Korea, and Knowledge</a:t>
            </a:r>
            <a:br>
              <a:rPr lang="en-US" sz="4000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or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3300" dirty="0">
                <a:solidFill>
                  <a:srgbClr val="FFC000"/>
                </a:solidFill>
              </a:rPr>
              <a:t>How you might learn to stop worrying and love the bomb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62600"/>
            <a:ext cx="9144000" cy="129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Alexander H. Montgomery</a:t>
            </a:r>
          </a:p>
          <a:p>
            <a:r>
              <a:rPr lang="en-US">
                <a:solidFill>
                  <a:srgbClr val="FF0000"/>
                </a:solidFill>
              </a:rPr>
              <a:t>Reed College, 2018-07-19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150" y="1809750"/>
            <a:ext cx="54737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27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Puzzle: How did the DPRK succeed?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Explicit Knowledge</a:t>
            </a:r>
          </a:p>
          <a:p>
            <a:pPr lvl="1"/>
            <a:r>
              <a:rPr lang="en-US" dirty="0"/>
              <a:t>Used to create Tacit Knowledge</a:t>
            </a:r>
          </a:p>
          <a:p>
            <a:r>
              <a:rPr lang="en-US" dirty="0"/>
              <a:t>Indigenization</a:t>
            </a:r>
          </a:p>
          <a:p>
            <a:pPr lvl="1"/>
            <a:r>
              <a:rPr lang="en-US" dirty="0"/>
              <a:t>Juche!</a:t>
            </a:r>
          </a:p>
          <a:p>
            <a:r>
              <a:rPr lang="en-US" dirty="0"/>
              <a:t>Technology choices</a:t>
            </a:r>
          </a:p>
          <a:p>
            <a:pPr lvl="1"/>
            <a:r>
              <a:rPr lang="en-US" dirty="0"/>
              <a:t>Pu, then HEU</a:t>
            </a:r>
          </a:p>
          <a:p>
            <a:pPr lvl="1"/>
            <a:r>
              <a:rPr lang="en-US" dirty="0"/>
              <a:t>P2 centrifuge design</a:t>
            </a:r>
          </a:p>
          <a:p>
            <a:r>
              <a:rPr lang="en-US" dirty="0"/>
              <a:t>Parallel development</a:t>
            </a:r>
          </a:p>
          <a:p>
            <a:r>
              <a:rPr lang="en-US" dirty="0"/>
              <a:t>Determination and patience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752600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3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Weapon Types</a:t>
            </a:r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" r="6063"/>
          <a:stretch/>
        </p:blipFill>
        <p:spPr bwMode="auto">
          <a:xfrm>
            <a:off x="735071" y="1142553"/>
            <a:ext cx="4103629" cy="380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6466017"/>
            <a:ext cx="25587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Schroeer</a:t>
            </a:r>
            <a:r>
              <a:rPr lang="en-US" dirty="0"/>
              <a:t> 1984, p.33, p.63</a:t>
            </a:r>
          </a:p>
        </p:txBody>
      </p:sp>
      <p:pic>
        <p:nvPicPr>
          <p:cNvPr id="7" name="Content Placeholder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23" r="-15523"/>
          <a:stretch>
            <a:fillRect/>
          </a:stretch>
        </p:blipFill>
        <p:spPr bwMode="auto">
          <a:xfrm>
            <a:off x="0" y="1143000"/>
            <a:ext cx="9677400" cy="532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44713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6800"/>
            <a:ext cx="9144000" cy="5493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DPRK 2017 Test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6800"/>
            <a:ext cx="9144000" cy="5493266"/>
          </a:xfrm>
        </p:spPr>
      </p:pic>
      <p:sp>
        <p:nvSpPr>
          <p:cNvPr id="8" name="Rectangle 7"/>
          <p:cNvSpPr/>
          <p:nvPr/>
        </p:nvSpPr>
        <p:spPr>
          <a:xfrm>
            <a:off x="-76200" y="6502029"/>
            <a:ext cx="754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www.armscontrolwonk.com</a:t>
            </a:r>
            <a:r>
              <a:rPr lang="en-US" dirty="0"/>
              <a:t>/archive/1203852/</a:t>
            </a:r>
            <a:r>
              <a:rPr lang="en-US" dirty="0" err="1"/>
              <a:t>sar</a:t>
            </a:r>
            <a:r>
              <a:rPr lang="en-US" dirty="0"/>
              <a:t>-image-of-</a:t>
            </a:r>
            <a:r>
              <a:rPr lang="en-US" dirty="0" err="1"/>
              <a:t>punggye</a:t>
            </a:r>
            <a:r>
              <a:rPr lang="en-US" dirty="0"/>
              <a:t>-</a:t>
            </a:r>
            <a:r>
              <a:rPr lang="en-US" dirty="0" err="1"/>
              <a:t>ri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1366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DPRK 2013 test (10 </a:t>
            </a:r>
            <a:r>
              <a:rPr lang="en-US" dirty="0" err="1"/>
              <a:t>kt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19" y="914400"/>
            <a:ext cx="8853359" cy="5029200"/>
          </a:xfrm>
        </p:spPr>
      </p:pic>
    </p:spTree>
    <p:extLst>
      <p:ext uri="{BB962C8B-B14F-4D97-AF65-F5344CB8AC3E}">
        <p14:creationId xmlns:p14="http://schemas.microsoft.com/office/powerpoint/2010/main" val="2402280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DPRK 2017 test (150 </a:t>
            </a:r>
            <a:r>
              <a:rPr lang="en-US" dirty="0" err="1"/>
              <a:t>kt</a:t>
            </a:r>
            <a:r>
              <a:rPr lang="en-US" dirty="0"/>
              <a:t>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19" y="914400"/>
            <a:ext cx="8853359" cy="5029200"/>
          </a:xfrm>
        </p:spPr>
      </p:pic>
    </p:spTree>
    <p:extLst>
      <p:ext uri="{BB962C8B-B14F-4D97-AF65-F5344CB8AC3E}">
        <p14:creationId xmlns:p14="http://schemas.microsoft.com/office/powerpoint/2010/main" val="4056774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DPRK Missile Ranges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17" y="1143000"/>
            <a:ext cx="837976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08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DPRK Missile Ranges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2117" y="1143000"/>
            <a:ext cx="8379765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66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DPRK July Launch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61" y="914400"/>
            <a:ext cx="7467278" cy="5715000"/>
          </a:xfrm>
        </p:spPr>
      </p:pic>
      <p:sp>
        <p:nvSpPr>
          <p:cNvPr id="7" name="Rectangle 6"/>
          <p:cNvSpPr/>
          <p:nvPr/>
        </p:nvSpPr>
        <p:spPr>
          <a:xfrm>
            <a:off x="-4355" y="6519446"/>
            <a:ext cx="8309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www.straitstimes.com</a:t>
            </a:r>
            <a:r>
              <a:rPr lang="en-US" dirty="0"/>
              <a:t>/</a:t>
            </a:r>
            <a:r>
              <a:rPr lang="en-US" dirty="0" err="1"/>
              <a:t>asia</a:t>
            </a:r>
            <a:r>
              <a:rPr lang="en-US" dirty="0"/>
              <a:t>/east-</a:t>
            </a:r>
            <a:r>
              <a:rPr lang="en-US" dirty="0" err="1"/>
              <a:t>asia</a:t>
            </a:r>
            <a:r>
              <a:rPr lang="en-US" dirty="0"/>
              <a:t>/north-</a:t>
            </a:r>
            <a:r>
              <a:rPr lang="en-US" dirty="0" err="1"/>
              <a:t>korea</a:t>
            </a:r>
            <a:r>
              <a:rPr lang="en-US" dirty="0"/>
              <a:t>-claims-successful-</a:t>
            </a:r>
            <a:r>
              <a:rPr lang="en-US" dirty="0" err="1"/>
              <a:t>icbm</a:t>
            </a:r>
            <a:r>
              <a:rPr lang="en-US" dirty="0"/>
              <a:t>-test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320043"/>
            <a:ext cx="2959401" cy="221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0CD640-F5EF-2247-9DBF-B7D4BD20E39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-457149" y="0"/>
            <a:ext cx="9966909" cy="6863212"/>
          </a:xfrm>
        </p:spPr>
      </p:pic>
    </p:spTree>
    <p:extLst>
      <p:ext uri="{BB962C8B-B14F-4D97-AF65-F5344CB8AC3E}">
        <p14:creationId xmlns:p14="http://schemas.microsoft.com/office/powerpoint/2010/main" val="252739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427A0-061B-E741-A882-B957B330B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Responses to DPRK: NPR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212BD3-EBF9-DC4F-A375-D9001CF20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12960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5E9566-23A6-BD46-A258-35443A21E99E}"/>
              </a:ext>
            </a:extLst>
          </p:cNvPr>
          <p:cNvSpPr txBox="1"/>
          <p:nvPr/>
        </p:nvSpPr>
        <p:spPr>
          <a:xfrm>
            <a:off x="0" y="24231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Nuclear Posture Review 2018, p.33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50E7B0-634F-E140-B674-90714A685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" y="2773680"/>
            <a:ext cx="4597400" cy="1981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3AD6EA4-6ED4-424B-84A1-C75BF76AF4E7}"/>
              </a:ext>
            </a:extLst>
          </p:cNvPr>
          <p:cNvGrpSpPr/>
          <p:nvPr/>
        </p:nvGrpSpPr>
        <p:grpSpPr>
          <a:xfrm>
            <a:off x="4577973" y="2461930"/>
            <a:ext cx="4647307" cy="4416390"/>
            <a:chOff x="4577973" y="2461930"/>
            <a:chExt cx="4647307" cy="44163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FF8682-CC5F-B243-9DB5-C4E6C31A6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7973" y="2461930"/>
              <a:ext cx="4566027" cy="342452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0384C2-230E-6B4D-8822-2DAE61D0C9CD}"/>
                </a:ext>
              </a:extLst>
            </p:cNvPr>
            <p:cNvSpPr/>
            <p:nvPr/>
          </p:nvSpPr>
          <p:spPr>
            <a:xfrm>
              <a:off x="4612640" y="5954990"/>
              <a:ext cx="46126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http://</a:t>
              </a:r>
              <a:r>
                <a:rPr lang="en-US" dirty="0" err="1"/>
                <a:t>www.defenseone.com</a:t>
              </a:r>
              <a:r>
                <a:rPr lang="en-US" dirty="0"/>
                <a:t>/threats/2017/09/if-north-korea-fires-icbm-us-might-have-shoot-it-down-over-russia/141376/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E2B028-9620-804B-A5DD-D302DF6F1CA5}"/>
              </a:ext>
            </a:extLst>
          </p:cNvPr>
          <p:cNvGrpSpPr/>
          <p:nvPr/>
        </p:nvGrpSpPr>
        <p:grpSpPr>
          <a:xfrm>
            <a:off x="0" y="4572000"/>
            <a:ext cx="4641050" cy="2286000"/>
            <a:chOff x="0" y="4572000"/>
            <a:chExt cx="4641050" cy="2286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7FB2EA5-0659-6246-A4CA-F9955A828DF5}"/>
                </a:ext>
              </a:extLst>
            </p:cNvPr>
            <p:cNvSpPr/>
            <p:nvPr/>
          </p:nvSpPr>
          <p:spPr>
            <a:xfrm>
              <a:off x="0" y="6211669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/>
                <a:t>http://</a:t>
              </a:r>
              <a:r>
                <a:rPr lang="en-US" dirty="0" err="1"/>
                <a:t>www.defenseone.com</a:t>
              </a:r>
              <a:r>
                <a:rPr lang="en-US" dirty="0"/>
                <a:t>/ideas/2017/10/us-missile-defense-north-</a:t>
              </a:r>
              <a:r>
                <a:rPr lang="en-US" dirty="0" err="1"/>
                <a:t>korea</a:t>
              </a:r>
              <a:r>
                <a:rPr lang="en-US" dirty="0"/>
                <a:t>-</a:t>
              </a:r>
              <a:r>
                <a:rPr lang="en-US" dirty="0" err="1"/>
                <a:t>icbm</a:t>
              </a:r>
              <a:r>
                <a:rPr lang="en-US" dirty="0"/>
                <a:t>/141866/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0DA7721-DE21-BC4E-B3B0-6D3D42866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0" y="4572000"/>
              <a:ext cx="4635970" cy="1639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657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Network Structures &amp; Mechanisms</a:t>
            </a:r>
          </a:p>
          <a:p>
            <a:r>
              <a:rPr lang="en-US" dirty="0"/>
              <a:t>Nuclear and other Arms Trade Networks</a:t>
            </a:r>
          </a:p>
          <a:p>
            <a:pPr lvl="1"/>
            <a:r>
              <a:rPr lang="en-US" dirty="0"/>
              <a:t>Nuclear Smuggling v. Proliferation</a:t>
            </a:r>
          </a:p>
          <a:p>
            <a:pPr lvl="1"/>
            <a:r>
              <a:rPr lang="en-US" dirty="0"/>
              <a:t>Nuclear v. Missile v. MCW</a:t>
            </a:r>
          </a:p>
          <a:p>
            <a:pPr lvl="1"/>
            <a:r>
              <a:rPr lang="en-US" dirty="0"/>
              <a:t>Tacit Knowledge and Organizational Competence</a:t>
            </a:r>
          </a:p>
          <a:p>
            <a:pPr lvl="1"/>
            <a:r>
              <a:rPr lang="en-US" dirty="0"/>
              <a:t>Implications</a:t>
            </a:r>
          </a:p>
          <a:p>
            <a:r>
              <a:rPr lang="en-US" dirty="0"/>
              <a:t>North Korea</a:t>
            </a:r>
          </a:p>
          <a:p>
            <a:pPr lvl="1"/>
            <a:r>
              <a:rPr lang="en-US" dirty="0"/>
              <a:t>Puzzle: How did they succeed?</a:t>
            </a:r>
          </a:p>
          <a:p>
            <a:pPr lvl="1"/>
            <a:r>
              <a:rPr lang="en-US" dirty="0"/>
              <a:t>DPRK Nuclear and Missile Capabilities</a:t>
            </a:r>
          </a:p>
          <a:p>
            <a:r>
              <a:rPr lang="en-US" dirty="0"/>
              <a:t>US Responses to DPRK</a:t>
            </a:r>
          </a:p>
          <a:p>
            <a:pPr lvl="1"/>
            <a:r>
              <a:rPr lang="en-US" dirty="0"/>
              <a:t>Threats</a:t>
            </a:r>
          </a:p>
          <a:p>
            <a:pPr lvl="1"/>
            <a:r>
              <a:rPr lang="en-US" dirty="0"/>
              <a:t>Nuclear Posture Review</a:t>
            </a:r>
          </a:p>
        </p:txBody>
      </p:sp>
    </p:spTree>
    <p:extLst>
      <p:ext uri="{BB962C8B-B14F-4D97-AF65-F5344CB8AC3E}">
        <p14:creationId xmlns:p14="http://schemas.microsoft.com/office/powerpoint/2010/main" val="153603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8AB3-CCC3-A44A-8411-BF02E13A3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Responses to DPRK: NPR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173FD0-5CFA-C643-8BE0-DC38C817F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04391"/>
            <a:ext cx="9144000" cy="399221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CA9C9-8DE5-064B-B30C-C4E917DE6C27}"/>
              </a:ext>
            </a:extLst>
          </p:cNvPr>
          <p:cNvSpPr txBox="1"/>
          <p:nvPr/>
        </p:nvSpPr>
        <p:spPr>
          <a:xfrm>
            <a:off x="-91440" y="599660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Nuclear Posture Review 2018, p.21</a:t>
            </a:r>
          </a:p>
        </p:txBody>
      </p:sp>
    </p:spTree>
    <p:extLst>
      <p:ext uri="{BB962C8B-B14F-4D97-AF65-F5344CB8AC3E}">
        <p14:creationId xmlns:p14="http://schemas.microsoft.com/office/powerpoint/2010/main" val="3520222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526280" cy="5715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Networks + Nukes</a:t>
            </a:r>
          </a:p>
          <a:p>
            <a:pPr lvl="1"/>
            <a:r>
              <a:rPr lang="en-US" dirty="0"/>
              <a:t>Help is not always helpful</a:t>
            </a:r>
          </a:p>
          <a:p>
            <a:pPr lvl="1"/>
            <a:r>
              <a:rPr lang="en-US" dirty="0"/>
              <a:t>This is due to TK and organizational constraints</a:t>
            </a:r>
          </a:p>
          <a:p>
            <a:r>
              <a:rPr lang="en-US" dirty="0"/>
              <a:t>North Korea</a:t>
            </a:r>
          </a:p>
          <a:p>
            <a:pPr lvl="1"/>
            <a:r>
              <a:rPr lang="en-US" dirty="0"/>
              <a:t>Autarky has its benefits</a:t>
            </a:r>
          </a:p>
          <a:p>
            <a:pPr lvl="1"/>
            <a:r>
              <a:rPr lang="en-US" dirty="0"/>
              <a:t>Protecting a technical enclave leads to better decisions</a:t>
            </a:r>
          </a:p>
          <a:p>
            <a:pPr lvl="1"/>
            <a:r>
              <a:rPr lang="en-US" dirty="0"/>
              <a:t>Trying hard for a long time works</a:t>
            </a:r>
          </a:p>
          <a:p>
            <a:r>
              <a:rPr lang="en-US" dirty="0"/>
              <a:t>US Policy</a:t>
            </a:r>
          </a:p>
          <a:p>
            <a:pPr lvl="1"/>
            <a:r>
              <a:rPr lang="en-US" dirty="0"/>
              <a:t>Don’t make bad threats</a:t>
            </a:r>
          </a:p>
          <a:p>
            <a:pPr lvl="1"/>
            <a:r>
              <a:rPr lang="en-US" dirty="0"/>
              <a:t>Accept reality</a:t>
            </a:r>
          </a:p>
          <a:p>
            <a:pPr lvl="1"/>
            <a:r>
              <a:rPr lang="en-US" dirty="0"/>
              <a:t>Focus on prevention</a:t>
            </a:r>
          </a:p>
          <a:p>
            <a:pPr lvl="1"/>
            <a:r>
              <a:rPr lang="en-US" dirty="0"/>
              <a:t>Buy duct tape?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364709"/>
            <a:ext cx="4495800" cy="52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2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62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Network Structures &amp; Mechanisms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937" y="1415454"/>
            <a:ext cx="4943672" cy="1691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BBBEF2-6B87-7D42-8603-16CBDE011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0" y="3474720"/>
            <a:ext cx="6659508" cy="26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29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Smuggling Networks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394142"/>
            <a:ext cx="4495800" cy="448225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300957"/>
            <a:ext cx="4473262" cy="46706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932" y="6211669"/>
            <a:ext cx="9123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Hastings, Justin V. 2012. “The Geography of Nuclear Proliferation Networks.” </a:t>
            </a:r>
            <a:r>
              <a:rPr lang="en-US" i="1" dirty="0"/>
              <a:t>The Nonproliferation Review</a:t>
            </a:r>
            <a:r>
              <a:rPr lang="en-US" dirty="0"/>
              <a:t> 19 (3): 429–50. doi:10.1080/10736700.2012.734190.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3818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Proliferation Networks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-43788" y="6309360"/>
            <a:ext cx="9165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Kroenig</a:t>
            </a:r>
            <a:r>
              <a:rPr lang="en-US" sz="1600" dirty="0"/>
              <a:t>, Matthew. 2009. “Exporting the Bomb: Why States Provide Sensitive Nuclear Assistance.” </a:t>
            </a:r>
            <a:r>
              <a:rPr lang="en-US" sz="1600" i="1" dirty="0"/>
              <a:t>American Political Science Review</a:t>
            </a:r>
            <a:r>
              <a:rPr lang="en-US" sz="1600" dirty="0"/>
              <a:t> 103 (01): 113–133. doi:10.1017/S0003055409090017.</a:t>
            </a:r>
            <a:endParaRPr lang="en-US" sz="1600" dirty="0">
              <a:effectLst/>
            </a:endParaRPr>
          </a:p>
        </p:txBody>
      </p:sp>
      <p:pic>
        <p:nvPicPr>
          <p:cNvPr id="30" name="Content Placeholder 2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04672"/>
            <a:ext cx="9144000" cy="55994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672"/>
            <a:ext cx="9144000" cy="55994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4672"/>
            <a:ext cx="9144000" cy="55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Nuclear, Missile, and MCW Networks</a:t>
            </a:r>
          </a:p>
        </p:txBody>
      </p:sp>
      <p:sp>
        <p:nvSpPr>
          <p:cNvPr id="5" name="Rectangle 4"/>
          <p:cNvSpPr/>
          <p:nvPr/>
        </p:nvSpPr>
        <p:spPr>
          <a:xfrm>
            <a:off x="-4156" y="5803865"/>
            <a:ext cx="9144000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baseline="30000" dirty="0">
                <a:latin typeface="Helvetica"/>
                <a:cs typeface="Helvetica"/>
              </a:rPr>
              <a:t>Arms Supply and Proliferation Networks (with David Kinsella), Oxford Handbook of Political Networks, ed. Jennifer </a:t>
            </a:r>
            <a:r>
              <a:rPr lang="en-US" sz="2800" baseline="30000" dirty="0" err="1">
                <a:latin typeface="Helvetica"/>
                <a:cs typeface="Helvetica"/>
              </a:rPr>
              <a:t>Nicoll</a:t>
            </a:r>
            <a:r>
              <a:rPr lang="en-US" sz="2800" baseline="30000" dirty="0">
                <a:latin typeface="Helvetica"/>
                <a:cs typeface="Helvetica"/>
              </a:rPr>
              <a:t> Victor, Alexander H. Montgomery, and Mark</a:t>
            </a:r>
            <a:r>
              <a:rPr lang="en-US" sz="2800" dirty="0">
                <a:latin typeface="Helvetica"/>
                <a:cs typeface="Helvetica"/>
              </a:rPr>
              <a:t> </a:t>
            </a:r>
            <a:r>
              <a:rPr lang="en-US" sz="2800" baseline="30000" dirty="0" err="1">
                <a:latin typeface="Helvetica"/>
                <a:cs typeface="Helvetica"/>
              </a:rPr>
              <a:t>Lubell</a:t>
            </a:r>
            <a:r>
              <a:rPr lang="en-US" sz="2800" baseline="30000" dirty="0">
                <a:latin typeface="Helvetica"/>
                <a:cs typeface="Helvetica"/>
              </a:rPr>
              <a:t>. Oxford University Press, Oxford, UK, 2017.</a:t>
            </a:r>
            <a:endParaRPr lang="en-US" sz="2800" dirty="0">
              <a:latin typeface="Helvetica"/>
              <a:cs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659" y="1920240"/>
            <a:ext cx="6400800" cy="3432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892976"/>
            <a:ext cx="6400800" cy="45147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13758"/>
            <a:ext cx="9144000" cy="449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4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vitalsteps.com/wp-content/uploads/einstein-bicy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00" y="1563786"/>
            <a:ext cx="3371752" cy="4989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181107" y="1322544"/>
            <a:ext cx="3502077" cy="5672616"/>
            <a:chOff x="4663440" y="1322544"/>
            <a:chExt cx="3502077" cy="5672616"/>
          </a:xfrm>
          <a:solidFill>
            <a:schemeClr val="bg1"/>
          </a:solidFill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9160" y="4696834"/>
              <a:ext cx="3433808" cy="2298326"/>
            </a:xfrm>
            <a:prstGeom prst="rect">
              <a:avLst/>
            </a:prstGeom>
            <a:grpFill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3440" y="1322544"/>
              <a:ext cx="3472245" cy="3600289"/>
            </a:xfrm>
            <a:prstGeom prst="rect">
              <a:avLst/>
            </a:prstGeom>
            <a:grpFill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6853" y="4709160"/>
              <a:ext cx="1728664" cy="1356673"/>
            </a:xfrm>
            <a:prstGeom prst="rect">
              <a:avLst/>
            </a:prstGeom>
            <a:noFill/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04" y="1417638"/>
            <a:ext cx="3420696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8839" y="1417320"/>
            <a:ext cx="4337451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9219" y="4133326"/>
            <a:ext cx="4312724" cy="2724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2040" y="1417320"/>
            <a:ext cx="4251960" cy="2774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t="27865" b="-4418"/>
          <a:stretch/>
        </p:blipFill>
        <p:spPr>
          <a:xfrm>
            <a:off x="4897601" y="3977640"/>
            <a:ext cx="4266320" cy="3017520"/>
          </a:xfrm>
          <a:prstGeom prst="rect">
            <a:avLst/>
          </a:prstGeom>
        </p:spPr>
      </p:pic>
      <p:pic>
        <p:nvPicPr>
          <p:cNvPr id="3078" name="Picture 6" descr="http://upload.wikimedia.org/wikipedia/commons/9/94/Ma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81" y="1188720"/>
            <a:ext cx="4440000" cy="5669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Answer 1: </a:t>
            </a:r>
            <a:br>
              <a:rPr lang="en-US" dirty="0"/>
            </a:br>
            <a:r>
              <a:rPr lang="en-US" dirty="0"/>
              <a:t>Tacit Knowledge difficult to transfer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Tacit Knowledge (TK) required</a:t>
            </a:r>
          </a:p>
          <a:p>
            <a:r>
              <a:rPr lang="en-US" dirty="0"/>
              <a:t>TK difficult to create</a:t>
            </a:r>
          </a:p>
          <a:p>
            <a:r>
              <a:rPr lang="en-US" dirty="0"/>
              <a:t>Difficult to transfer even in-house</a:t>
            </a:r>
          </a:p>
          <a:p>
            <a:r>
              <a:rPr lang="en-US" dirty="0" err="1"/>
              <a:t>Neopatrimonial</a:t>
            </a:r>
            <a:r>
              <a:rPr lang="en-US" dirty="0"/>
              <a:t> governing structures undermine production/transmission</a:t>
            </a:r>
          </a:p>
          <a:p>
            <a:r>
              <a:rPr lang="en-US" dirty="0"/>
              <a:t>…unless enclaves can be protected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5998" y="1167756"/>
            <a:ext cx="4267386" cy="579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 descr="incompetence-tools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" b="269"/>
          <a:stretch/>
        </p:blipFill>
        <p:spPr>
          <a:xfrm>
            <a:off x="1236601" y="1586062"/>
            <a:ext cx="6627239" cy="5284178"/>
          </a:xfrm>
        </p:spPr>
      </p:pic>
      <p:pic>
        <p:nvPicPr>
          <p:cNvPr id="4104" name="Picture 8" descr="http://www.atomicarchive.com/Photos/Journey/Images/IMG_06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1586062"/>
            <a:ext cx="3936056" cy="52447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ansinaflashbulb.files.wordpress.com/2010/04/eisenstadt_alfred_278_19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776" y="1603479"/>
            <a:ext cx="4038600" cy="52447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mg.tgdaily.net/sites/default/files/stock/article_images/misc/qaddaf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1604496"/>
            <a:ext cx="4628637" cy="5253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xfrm>
            <a:off x="4480560" y="2560320"/>
            <a:ext cx="4610039" cy="51663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Answer 2:</a:t>
            </a:r>
            <a:br>
              <a:rPr lang="en-US" dirty="0"/>
            </a:br>
            <a:r>
              <a:rPr lang="en-US" dirty="0"/>
              <a:t>Organizational competence affects transfers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280160"/>
            <a:ext cx="4526280" cy="557784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Science/Technology infrastructure</a:t>
            </a:r>
          </a:p>
          <a:p>
            <a:r>
              <a:rPr lang="en-US" dirty="0"/>
              <a:t>Ability to manage Large-scale sociotechnical enterprises</a:t>
            </a:r>
          </a:p>
          <a:p>
            <a:r>
              <a:rPr lang="en-US" dirty="0"/>
              <a:t>Both undermined by </a:t>
            </a:r>
            <a:r>
              <a:rPr lang="en-US" dirty="0" err="1"/>
              <a:t>Neopatrimonial</a:t>
            </a:r>
            <a:r>
              <a:rPr lang="en-US" dirty="0"/>
              <a:t> governing structures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or simply organizational conditions that fail to reward competence.</a:t>
            </a:r>
          </a:p>
        </p:txBody>
      </p:sp>
    </p:spTree>
    <p:extLst>
      <p:ext uri="{BB962C8B-B14F-4D97-AF65-F5344CB8AC3E}">
        <p14:creationId xmlns:p14="http://schemas.microsoft.com/office/powerpoint/2010/main" val="411425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Counterproliferation</a:t>
            </a:r>
            <a:r>
              <a:rPr lang="en-US" dirty="0"/>
              <a:t> Policy</a:t>
            </a:r>
          </a:p>
          <a:p>
            <a:pPr lvl="1"/>
            <a:r>
              <a:rPr lang="en-US" dirty="0"/>
              <a:t>Proliferation Networks</a:t>
            </a:r>
          </a:p>
          <a:p>
            <a:pPr lvl="1"/>
            <a:r>
              <a:rPr lang="en-US" dirty="0"/>
              <a:t>Cooperative Threat Reduction</a:t>
            </a:r>
          </a:p>
          <a:p>
            <a:r>
              <a:rPr lang="en-US" dirty="0"/>
              <a:t>Wider proliferation applications</a:t>
            </a:r>
          </a:p>
          <a:p>
            <a:pPr lvl="1"/>
            <a:r>
              <a:rPr lang="en-US" dirty="0"/>
              <a:t>Bio has (some) similar characteristics</a:t>
            </a:r>
          </a:p>
          <a:p>
            <a:pPr lvl="1"/>
            <a:r>
              <a:rPr lang="en-US" dirty="0"/>
              <a:t>Prioritize most plausible proliferation scenarios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41226" y="1371600"/>
            <a:ext cx="3452548" cy="4525963"/>
          </a:xfrm>
        </p:spPr>
      </p:pic>
      <p:sp>
        <p:nvSpPr>
          <p:cNvPr id="4" name="Rectangle 3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David Kinsella and Alexander H. Montgomery. Arms Supply and Proliferation Networks. In Jennifer Nicoll Victor, Alexander H. Montgomery, and Mark </a:t>
            </a:r>
            <a:r>
              <a:rPr lang="en-US" sz="1200" dirty="0" err="1">
                <a:latin typeface="Helvetica" charset="0"/>
                <a:ea typeface="Helvetica" charset="0"/>
                <a:cs typeface="Helvetica" charset="0"/>
              </a:rPr>
              <a:t>Lubell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, editors, </a:t>
            </a:r>
            <a:r>
              <a:rPr lang="en-US" sz="1200" i="1" dirty="0">
                <a:latin typeface="Helvetica" charset="0"/>
                <a:ea typeface="Helvetica" charset="0"/>
                <a:cs typeface="Helvetica" charset="0"/>
              </a:rPr>
              <a:t>The Oxford Handbook of Political Networks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, chapter 33. Oxford University Press, 2017.</a:t>
            </a:r>
            <a:endParaRPr lang="en-US" sz="12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0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3781</TotalTime>
  <Words>711</Words>
  <Application>Microsoft Macintosh PowerPoint</Application>
  <PresentationFormat>On-screen Show (4:3)</PresentationFormat>
  <Paragraphs>120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Calibri</vt:lpstr>
      <vt:lpstr>Garamond</vt:lpstr>
      <vt:lpstr>Helvetica</vt:lpstr>
      <vt:lpstr>Lucida Grande</vt:lpstr>
      <vt:lpstr>Mangal</vt:lpstr>
      <vt:lpstr>Office Theme</vt:lpstr>
      <vt:lpstr>Networks, Nukes, North Korea, and Knowledge or How you might learn to stop worrying and love the bomb</vt:lpstr>
      <vt:lpstr>Outline</vt:lpstr>
      <vt:lpstr>Network Structures &amp; Mechanisms</vt:lpstr>
      <vt:lpstr>Nuclear Smuggling Networks</vt:lpstr>
      <vt:lpstr>Nuclear Proliferation Networks</vt:lpstr>
      <vt:lpstr>Nuclear, Missile, and MCW Networks</vt:lpstr>
      <vt:lpstr>Answer 1:  Tacit Knowledge difficult to transfer</vt:lpstr>
      <vt:lpstr>Answer 2: Organizational competence affects transfers</vt:lpstr>
      <vt:lpstr>Implications</vt:lpstr>
      <vt:lpstr>Puzzle: How did the DPRK succeed?</vt:lpstr>
      <vt:lpstr>Nuclear Weapon Types</vt:lpstr>
      <vt:lpstr>DPRK 2017 Test</vt:lpstr>
      <vt:lpstr>DPRK 2013 test (10 kt)</vt:lpstr>
      <vt:lpstr>DPRK 2017 test (150 kt)</vt:lpstr>
      <vt:lpstr>DPRK Missile Ranges </vt:lpstr>
      <vt:lpstr>DPRK Missile Ranges </vt:lpstr>
      <vt:lpstr>DPRK July Launch</vt:lpstr>
      <vt:lpstr>PowerPoint Presentation</vt:lpstr>
      <vt:lpstr>US Responses to DPRK: NPR</vt:lpstr>
      <vt:lpstr>US Responses to DPRK: NPR</vt:lpstr>
      <vt:lpstr>Conclusions</vt:lpstr>
      <vt:lpstr>Questions?</vt:lpstr>
    </vt:vector>
  </TitlesOfParts>
  <Company>Reed College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You’re Doing it Wrong: Competence as a barrier to nuclear weapons acquisition</dc:title>
  <dc:creator>Alex Montgomery</dc:creator>
  <cp:lastModifiedBy>Alexander Montgomery</cp:lastModifiedBy>
  <cp:revision>115</cp:revision>
  <dcterms:created xsi:type="dcterms:W3CDTF">2011-12-15T01:55:51Z</dcterms:created>
  <dcterms:modified xsi:type="dcterms:W3CDTF">2018-08-01T15:25:13Z</dcterms:modified>
</cp:coreProperties>
</file>