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57" r:id="rId3"/>
    <p:sldId id="258" r:id="rId4"/>
    <p:sldId id="262" r:id="rId5"/>
    <p:sldId id="263" r:id="rId6"/>
    <p:sldId id="267" r:id="rId7"/>
    <p:sldId id="259" r:id="rId8"/>
    <p:sldId id="260" r:id="rId9"/>
    <p:sldId id="261" r:id="rId10"/>
    <p:sldId id="264" r:id="rId11"/>
    <p:sldId id="269" r:id="rId12"/>
    <p:sldId id="270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359" autoAdjust="0"/>
  </p:normalViewPr>
  <p:slideViewPr>
    <p:cSldViewPr snapToGrid="0" snapToObjects="1">
      <p:cViewPr varScale="1">
        <p:scale>
          <a:sx n="92" d="100"/>
          <a:sy n="92" d="100"/>
        </p:scale>
        <p:origin x="-104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432C8-69A7-458B-9684-2BFA64B31948}" type="datetime2">
              <a:rPr lang="en-US" smtClean="0"/>
              <a:t>Thursday, April 17,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57FC-95B6-4D89-AFDA-ABA33EE921E5}" type="datetime2">
              <a:rPr lang="en-US" smtClean="0"/>
              <a:t>Thursday, April 17,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549AC-EB31-477F-92A9-B1988E232878}" type="datetime2">
              <a:rPr lang="en-US" smtClean="0"/>
              <a:t>Thursday, April 17,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6A3A3-94A6-4E5B-AF39-173ACA3E61CC}" type="datetime2">
              <a:rPr lang="en-US" smtClean="0"/>
              <a:t>Thursday, April 17,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3D019-A32C-4EAD-B8E6-DBDA699692FD}" type="datetime2">
              <a:rPr lang="en-US" smtClean="0"/>
              <a:t>Thursday, April 17, 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BA98F-560C-4997-81C4-81D4D9187EAB}" type="datetime2">
              <a:rPr lang="en-US" smtClean="0"/>
              <a:t>Thursday, April 17, 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972B2-CA5C-437D-87D0-8081271A9E4B}" type="datetime2">
              <a:rPr lang="en-US" smtClean="0"/>
              <a:t>Thursday, April 17, 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D4847-11EF-4466-A8AD-85CDB7B49118}" type="datetime2">
              <a:rPr lang="en-US" smtClean="0"/>
              <a:t>Thursday, April 17, 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457A-3AB9-4880-8A0C-9F8524491207}" type="datetime2">
              <a:rPr lang="en-US" smtClean="0"/>
              <a:t>Thursday, April 17, 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976D3-5B7F-4300-ABED-C91F1B2AE209}" type="datetime2">
              <a:rPr lang="en-US" smtClean="0"/>
              <a:t>Thursday, April 17, 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C1E59-17DD-41CE-97CA-624A472382D4}" type="datetime2">
              <a:rPr lang="en-US" smtClean="0"/>
              <a:t>Thursday, April 17, 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80CB818-7379-467D-8E76-EF9D9074A26C}" type="datetime2">
              <a:rPr lang="en-US" smtClean="0"/>
              <a:t>Thursday, April 17, 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hyperlink" Target="http://english.al-akhbar.com/content/infographic-hezbollah-fighters-killed-syria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hyperlink" Target="https://www.youtube.com/watch?v=jWd4lGoWwAs&amp;noredirect=1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3.jp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usc.edu/org/cmje/religious-texts/hadith/bukhari/052-sbt.php" TargetMode="External"/><Relationship Id="rId3" Type="http://schemas.openxmlformats.org/officeDocument/2006/relationships/hyperlink" Target="https://www.usc.edu/org/cmje/religious-texts/hadith/abudawud/037-sat.php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i="1" dirty="0" smtClean="0"/>
              <a:t>“Min </a:t>
            </a:r>
            <a:r>
              <a:rPr lang="en-US" i="1" dirty="0" err="1" smtClean="0"/>
              <a:t>Irhabi</a:t>
            </a:r>
            <a:r>
              <a:rPr lang="en-US" i="1" dirty="0" smtClean="0"/>
              <a:t>?”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Who’s a terrorist?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325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twist…</a:t>
            </a:r>
            <a:endParaRPr lang="en-US" dirty="0"/>
          </a:p>
        </p:txBody>
      </p:sp>
      <p:pic>
        <p:nvPicPr>
          <p:cNvPr id="4" name="Content Placeholder 3" descr="hezb_funerals_94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1" r="-2031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6466384" y="1086250"/>
            <a:ext cx="2071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hlinkClick r:id="rId3"/>
              </a:rPr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791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Terrorism, terrorists, terror…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Tessler</a:t>
            </a:r>
            <a:r>
              <a:rPr lang="en-US" dirty="0" smtClean="0"/>
              <a:t> and Robbins (2007): “…[T]he </a:t>
            </a:r>
            <a:r>
              <a:rPr lang="en-US" dirty="0"/>
              <a:t>term has strong political and normative connotations. For purposes of the present study, "terrorism" refers to politically motivated violence against noncombatant members of an "enemy" community; that is, action or threatened action that seeks to kill or injure civilians with the goal of altering the policies or behavior of the community to which the civilians belong</a:t>
            </a:r>
            <a:r>
              <a:rPr lang="en-US" dirty="0" smtClean="0"/>
              <a:t>.” (325, Note 1)</a:t>
            </a:r>
          </a:p>
          <a:p>
            <a:endParaRPr lang="en-US" dirty="0"/>
          </a:p>
          <a:p>
            <a:r>
              <a:rPr lang="en-US" dirty="0" err="1" smtClean="0"/>
              <a:t>Pape</a:t>
            </a:r>
            <a:r>
              <a:rPr lang="en-US" dirty="0" smtClean="0"/>
              <a:t> (2003): “Terrorism involves the use of violence by  an organization other than a national government to cause intimidation or fear among a target audience” (3)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831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two big questions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Who counts as a non-combatant or civilian?</a:t>
            </a:r>
          </a:p>
          <a:p>
            <a:pPr lvl="1"/>
            <a:r>
              <a:rPr lang="en-US" dirty="0" smtClean="0"/>
              <a:t>Colonists? Settlers?</a:t>
            </a:r>
          </a:p>
          <a:p>
            <a:pPr lvl="2"/>
            <a:r>
              <a:rPr lang="en-US" dirty="0" smtClean="0"/>
              <a:t>Think back to </a:t>
            </a:r>
            <a:r>
              <a:rPr lang="en-US" i="1" dirty="0" smtClean="0"/>
              <a:t>Battle of Algiers</a:t>
            </a:r>
            <a:endParaRPr lang="en-US" dirty="0" smtClean="0"/>
          </a:p>
          <a:p>
            <a:pPr lvl="1"/>
            <a:r>
              <a:rPr lang="en-US" dirty="0" smtClean="0"/>
              <a:t>Members of an occupying authority?</a:t>
            </a:r>
          </a:p>
          <a:p>
            <a:pPr lvl="2"/>
            <a:r>
              <a:rPr lang="en-US" dirty="0" smtClean="0"/>
              <a:t>Police</a:t>
            </a:r>
          </a:p>
          <a:p>
            <a:pPr lvl="2"/>
            <a:r>
              <a:rPr lang="en-US" dirty="0" smtClean="0"/>
              <a:t>Merchants</a:t>
            </a:r>
          </a:p>
          <a:p>
            <a:pPr lvl="2"/>
            <a:r>
              <a:rPr lang="en-US" dirty="0" smtClean="0"/>
              <a:t>Contractors</a:t>
            </a:r>
          </a:p>
          <a:p>
            <a:pPr lvl="2"/>
            <a:r>
              <a:rPr lang="en-US" dirty="0" smtClean="0"/>
              <a:t>Non-military intelligence</a:t>
            </a:r>
          </a:p>
          <a:p>
            <a:endParaRPr lang="en-US" dirty="0"/>
          </a:p>
          <a:p>
            <a:r>
              <a:rPr lang="en-US" dirty="0" smtClean="0"/>
              <a:t>Can we call a group “a terrorist organization” if both the corporate entity and its members are engaging in all of these other activities?</a:t>
            </a:r>
            <a:endParaRPr lang="en-US" dirty="0"/>
          </a:p>
        </p:txBody>
      </p:sp>
      <p:pic>
        <p:nvPicPr>
          <p:cNvPr id="8" name="Content Placeholder 7" descr="IMG_1255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0" t="19469" r="19912" b="21822"/>
          <a:stretch/>
        </p:blipFill>
        <p:spPr>
          <a:xfrm>
            <a:off x="4886925" y="1717232"/>
            <a:ext cx="3616874" cy="4627467"/>
          </a:xfrm>
        </p:spPr>
      </p:pic>
      <p:sp>
        <p:nvSpPr>
          <p:cNvPr id="9" name="TextBox 8"/>
          <p:cNvSpPr txBox="1"/>
          <p:nvPr/>
        </p:nvSpPr>
        <p:spPr>
          <a:xfrm>
            <a:off x="4886925" y="6391656"/>
            <a:ext cx="3616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SSNP commando Sana’a </a:t>
            </a:r>
            <a:r>
              <a:rPr lang="en-US" sz="1200" dirty="0" err="1" smtClean="0"/>
              <a:t>Muhidilii</a:t>
            </a:r>
            <a:r>
              <a:rPr lang="en-US" sz="1200" dirty="0" smtClean="0"/>
              <a:t> </a:t>
            </a:r>
          </a:p>
          <a:p>
            <a:r>
              <a:rPr lang="en-US" sz="1200" dirty="0" smtClean="0"/>
              <a:t>(Photo by Sarah </a:t>
            </a:r>
            <a:r>
              <a:rPr lang="en-US" sz="1200" dirty="0" err="1" smtClean="0"/>
              <a:t>Pakrinson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179384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Representations of military orgs	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America’s Army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>
                <a:hlinkClick r:id="rId4"/>
              </a:rPr>
              <a:t>America’s Army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dirty="0" smtClean="0"/>
              <a:t>l-</a:t>
            </a:r>
            <a:r>
              <a:rPr lang="en-US" dirty="0" err="1" smtClean="0"/>
              <a:t>Quwat</a:t>
            </a:r>
            <a:r>
              <a:rPr lang="en-US" dirty="0" smtClean="0"/>
              <a:t> al-</a:t>
            </a:r>
            <a:r>
              <a:rPr lang="en-US" dirty="0" err="1" smtClean="0"/>
              <a:t>Khasa</a:t>
            </a:r>
            <a:r>
              <a:rPr lang="en-US" dirty="0"/>
              <a:t> </a:t>
            </a:r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9" name="promo (Converted).mov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12681" r="12681"/>
          <a:stretch>
            <a:fillRect/>
          </a:stretch>
        </p:blipFill>
        <p:spPr>
          <a:xfrm>
            <a:off x="4754563" y="2938463"/>
            <a:ext cx="3932237" cy="2949575"/>
          </a:xfrm>
        </p:spPr>
      </p:pic>
      <p:pic>
        <p:nvPicPr>
          <p:cNvPr id="7" name="Content Placeholder 4" descr="americas-army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68" b="445"/>
          <a:stretch/>
        </p:blipFill>
        <p:spPr>
          <a:xfrm>
            <a:off x="221181" y="3191596"/>
            <a:ext cx="4038600" cy="22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68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 militant organizations </a:t>
            </a:r>
            <a:r>
              <a:rPr lang="en-US" i="1" dirty="0" smtClean="0"/>
              <a:t>do</a:t>
            </a:r>
            <a:r>
              <a:rPr lang="en-US" dirty="0" smtClean="0"/>
              <a:t>?	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618127"/>
            <a:ext cx="4038600" cy="518464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Produce violence</a:t>
            </a:r>
          </a:p>
          <a:p>
            <a:pPr lvl="1"/>
            <a:r>
              <a:rPr lang="en-US" dirty="0" smtClean="0"/>
              <a:t>Gain, control, and defend territory</a:t>
            </a:r>
          </a:p>
          <a:p>
            <a:pPr lvl="1"/>
            <a:r>
              <a:rPr lang="en-US" dirty="0" smtClean="0"/>
              <a:t>Offensive violence (rocket attacks, bombings, sabotage)</a:t>
            </a:r>
          </a:p>
          <a:p>
            <a:pPr lvl="1"/>
            <a:r>
              <a:rPr lang="en-US" dirty="0" smtClean="0"/>
              <a:t>Terrorist tactics (targeting civilian installations, kidnappings) </a:t>
            </a:r>
          </a:p>
          <a:p>
            <a:pPr lvl="1"/>
            <a:r>
              <a:rPr lang="en-US" dirty="0" smtClean="0"/>
              <a:t>Guns for hire (state sponsorship, mercenary activity)</a:t>
            </a:r>
          </a:p>
          <a:p>
            <a:endParaRPr lang="en-US" dirty="0"/>
          </a:p>
          <a:p>
            <a:r>
              <a:rPr lang="en-US" dirty="0" smtClean="0"/>
              <a:t>Engage in peaceful/licit politics</a:t>
            </a:r>
          </a:p>
          <a:p>
            <a:pPr lvl="1"/>
            <a:r>
              <a:rPr lang="en-US" dirty="0" smtClean="0"/>
              <a:t>Political bureaus</a:t>
            </a:r>
          </a:p>
          <a:p>
            <a:pPr lvl="1"/>
            <a:r>
              <a:rPr lang="en-US" dirty="0" smtClean="0"/>
              <a:t>Judicial systems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iplomatic apparatuses </a:t>
            </a:r>
          </a:p>
          <a:p>
            <a:pPr lvl="1"/>
            <a:r>
              <a:rPr lang="en-US" dirty="0" smtClean="0"/>
              <a:t>Demonstrations, protests, strikes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Provide protection and representation</a:t>
            </a:r>
          </a:p>
          <a:p>
            <a:pPr lvl="1"/>
            <a:r>
              <a:rPr lang="en-US" dirty="0" smtClean="0"/>
              <a:t>Maintain local order</a:t>
            </a:r>
          </a:p>
          <a:p>
            <a:pPr lvl="1"/>
            <a:r>
              <a:rPr lang="en-US" dirty="0" smtClean="0"/>
              <a:t>Provide political leverage to marginalized groups</a:t>
            </a:r>
          </a:p>
          <a:p>
            <a:pPr lvl="1"/>
            <a:r>
              <a:rPr lang="en-US" dirty="0" smtClean="0"/>
              <a:t>Engage in advocacy</a:t>
            </a:r>
          </a:p>
        </p:txBody>
      </p:sp>
      <p:pic>
        <p:nvPicPr>
          <p:cNvPr id="11" name="Content Placeholder 10" descr="Checkpoint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6" b="8316"/>
          <a:stretch>
            <a:fillRect/>
          </a:stretch>
        </p:blipFill>
        <p:spPr/>
      </p:pic>
      <p:sp>
        <p:nvSpPr>
          <p:cNvPr id="12" name="TextBox 11"/>
          <p:cNvSpPr txBox="1"/>
          <p:nvPr/>
        </p:nvSpPr>
        <p:spPr>
          <a:xfrm>
            <a:off x="5563103" y="6391656"/>
            <a:ext cx="3123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Photo by </a:t>
            </a:r>
            <a:r>
              <a:rPr lang="en-US" sz="1400" dirty="0" err="1" smtClean="0"/>
              <a:t>Annasofie</a:t>
            </a:r>
            <a:r>
              <a:rPr lang="en-US" sz="1400" dirty="0" smtClean="0"/>
              <a:t> </a:t>
            </a:r>
            <a:r>
              <a:rPr lang="en-US" sz="1400" dirty="0" err="1" smtClean="0"/>
              <a:t>Flamand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43664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do militant organizations </a:t>
            </a:r>
            <a:r>
              <a:rPr lang="en-US" i="1" dirty="0" smtClean="0"/>
              <a:t>do</a:t>
            </a:r>
            <a:r>
              <a:rPr lang="en-US" dirty="0" smtClean="0"/>
              <a:t>?	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350737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Provide services</a:t>
            </a:r>
          </a:p>
          <a:p>
            <a:pPr lvl="1"/>
            <a:r>
              <a:rPr lang="en-US" dirty="0" smtClean="0"/>
              <a:t>Healthcare</a:t>
            </a:r>
          </a:p>
          <a:p>
            <a:pPr lvl="1"/>
            <a:r>
              <a:rPr lang="en-US" dirty="0" smtClean="0"/>
              <a:t>Education</a:t>
            </a:r>
          </a:p>
          <a:p>
            <a:pPr lvl="1"/>
            <a:r>
              <a:rPr lang="en-US" dirty="0" smtClean="0"/>
              <a:t>Childcare</a:t>
            </a:r>
          </a:p>
          <a:p>
            <a:pPr lvl="1"/>
            <a:r>
              <a:rPr lang="en-US" dirty="0" smtClean="0"/>
              <a:t>Welfare</a:t>
            </a:r>
          </a:p>
          <a:p>
            <a:pPr lvl="1"/>
            <a:r>
              <a:rPr lang="en-US" dirty="0" smtClean="0"/>
              <a:t>Infrastructure</a:t>
            </a:r>
          </a:p>
          <a:p>
            <a:pPr lvl="1"/>
            <a:endParaRPr lang="en-US" dirty="0"/>
          </a:p>
          <a:p>
            <a:r>
              <a:rPr lang="en-US" dirty="0" smtClean="0"/>
              <a:t>Social and cultural life</a:t>
            </a:r>
          </a:p>
          <a:p>
            <a:pPr lvl="1"/>
            <a:r>
              <a:rPr lang="en-US" dirty="0" smtClean="0"/>
              <a:t>Publications</a:t>
            </a:r>
          </a:p>
          <a:p>
            <a:pPr lvl="1"/>
            <a:r>
              <a:rPr lang="en-US" dirty="0" smtClean="0"/>
              <a:t>Festivals/holidays</a:t>
            </a:r>
          </a:p>
          <a:p>
            <a:pPr lvl="1"/>
            <a:r>
              <a:rPr lang="en-US" dirty="0" smtClean="0"/>
              <a:t>Sports/scouts</a:t>
            </a:r>
          </a:p>
          <a:p>
            <a:pPr lvl="1"/>
            <a:r>
              <a:rPr lang="en-US" dirty="0" smtClean="0"/>
              <a:t>Historical production</a:t>
            </a:r>
          </a:p>
          <a:p>
            <a:pPr lvl="1"/>
            <a:r>
              <a:rPr lang="en-US" dirty="0" smtClean="0"/>
              <a:t>Performing and fine arts</a:t>
            </a:r>
          </a:p>
          <a:p>
            <a:pPr lvl="1"/>
            <a:r>
              <a:rPr lang="en-US" dirty="0" smtClean="0"/>
              <a:t>Poetry and literature</a:t>
            </a:r>
          </a:p>
        </p:txBody>
      </p:sp>
      <p:pic>
        <p:nvPicPr>
          <p:cNvPr id="3" name="Content Placeholder 2" descr="IMG_5099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46" b="306"/>
          <a:stretch/>
        </p:blipFill>
        <p:spPr>
          <a:xfrm>
            <a:off x="4023408" y="1696941"/>
            <a:ext cx="4427373" cy="3350995"/>
          </a:xfrm>
        </p:spPr>
      </p:pic>
      <p:sp>
        <p:nvSpPr>
          <p:cNvPr id="4" name="TextBox 3"/>
          <p:cNvSpPr txBox="1"/>
          <p:nvPr/>
        </p:nvSpPr>
        <p:spPr>
          <a:xfrm>
            <a:off x="457200" y="5196315"/>
            <a:ext cx="82296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Economic </a:t>
            </a:r>
            <a:r>
              <a:rPr lang="en-US" dirty="0" smtClean="0"/>
              <a:t>efforts</a:t>
            </a:r>
          </a:p>
          <a:p>
            <a:pPr marL="742950" lvl="1" indent="-285750">
              <a:buFont typeface="Arial"/>
              <a:buChar char="•"/>
            </a:pPr>
            <a:r>
              <a:rPr lang="en-US" sz="1500" dirty="0" smtClean="0"/>
              <a:t>Licit</a:t>
            </a:r>
            <a:r>
              <a:rPr lang="en-US" sz="1500" dirty="0"/>
              <a:t>: Industrial operations, bureaucracy, </a:t>
            </a:r>
            <a:r>
              <a:rPr lang="en-US" sz="1500" dirty="0" smtClean="0"/>
              <a:t>taxation</a:t>
            </a:r>
          </a:p>
          <a:p>
            <a:pPr marL="742950" lvl="1" indent="-285750">
              <a:buFont typeface="Arial"/>
              <a:buChar char="•"/>
            </a:pPr>
            <a:r>
              <a:rPr lang="en-US" sz="1500" dirty="0" smtClean="0"/>
              <a:t>Illicit</a:t>
            </a:r>
            <a:r>
              <a:rPr lang="en-US" sz="1500" dirty="0"/>
              <a:t>: Drug trade, money laundering, resources, kidnapping for ransom, extortion/</a:t>
            </a:r>
            <a:r>
              <a:rPr lang="en-US" sz="1500" dirty="0" smtClean="0"/>
              <a:t>taxation</a:t>
            </a:r>
            <a:endParaRPr lang="en-US" sz="1500" dirty="0"/>
          </a:p>
        </p:txBody>
      </p:sp>
      <p:sp>
        <p:nvSpPr>
          <p:cNvPr id="5" name="TextBox 4"/>
          <p:cNvSpPr txBox="1"/>
          <p:nvPr/>
        </p:nvSpPr>
        <p:spPr>
          <a:xfrm>
            <a:off x="5596819" y="5048284"/>
            <a:ext cx="2853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Photo by Sarah Parkinson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3054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Hizb</a:t>
            </a:r>
            <a:r>
              <a:rPr lang="en-US" dirty="0" smtClean="0"/>
              <a:t> Allah and Cultures of Memory</a:t>
            </a:r>
            <a:endParaRPr lang="en-US" dirty="0"/>
          </a:p>
        </p:txBody>
      </p:sp>
      <p:pic>
        <p:nvPicPr>
          <p:cNvPr id="6" name="Content Placeholder 5" descr="IMG_0591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" b="-500"/>
          <a:stretch/>
        </p:blipFill>
        <p:spPr>
          <a:xfrm>
            <a:off x="457200" y="1532354"/>
            <a:ext cx="4038600" cy="3039780"/>
          </a:xfrm>
        </p:spPr>
      </p:pic>
      <p:pic>
        <p:nvPicPr>
          <p:cNvPr id="5" name="Content Placeholder 4" descr="IMG_4892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" t="801" r="1" b="-1287"/>
          <a:stretch/>
        </p:blipFill>
        <p:spPr>
          <a:xfrm>
            <a:off x="4683547" y="1556535"/>
            <a:ext cx="4003253" cy="3049023"/>
          </a:xfrm>
        </p:spPr>
      </p:pic>
      <p:pic>
        <p:nvPicPr>
          <p:cNvPr id="7" name="Picture 6" descr="IMG_0598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3" b="22700"/>
          <a:stretch/>
        </p:blipFill>
        <p:spPr>
          <a:xfrm>
            <a:off x="457200" y="4752987"/>
            <a:ext cx="3607060" cy="1811371"/>
          </a:xfrm>
          <a:prstGeom prst="rect">
            <a:avLst/>
          </a:prstGeom>
        </p:spPr>
      </p:pic>
      <p:pic>
        <p:nvPicPr>
          <p:cNvPr id="8" name="Picture 7" descr="IMG_0605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06" y="4754954"/>
            <a:ext cx="2434820" cy="18261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3981" y="4686139"/>
            <a:ext cx="192625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Counterclockwise from top left: Model of a </a:t>
            </a:r>
            <a:r>
              <a:rPr lang="en-US" sz="1300" dirty="0" err="1" smtClean="0"/>
              <a:t>Hizb</a:t>
            </a:r>
            <a:r>
              <a:rPr lang="en-US" sz="1300" dirty="0" smtClean="0"/>
              <a:t> Allah bunker in South Lebanon, poster from </a:t>
            </a:r>
            <a:r>
              <a:rPr lang="en-US" sz="1300" i="1" dirty="0" err="1" smtClean="0"/>
              <a:t>Bayt</a:t>
            </a:r>
            <a:r>
              <a:rPr lang="en-US" sz="1300" i="1" dirty="0" smtClean="0"/>
              <a:t> al-’</a:t>
            </a:r>
            <a:r>
              <a:rPr lang="en-US" sz="1300" i="1" dirty="0" err="1" smtClean="0"/>
              <a:t>Ankabut</a:t>
            </a:r>
            <a:r>
              <a:rPr lang="en-US" sz="1300" dirty="0" smtClean="0"/>
              <a:t>, recovered cluster bomb shell, preserved cell in </a:t>
            </a:r>
            <a:r>
              <a:rPr lang="en-US" sz="1300" dirty="0" err="1" smtClean="0"/>
              <a:t>Khiam</a:t>
            </a:r>
            <a:r>
              <a:rPr lang="en-US" sz="1300" dirty="0" smtClean="0"/>
              <a:t> Prison. Photos by Sarah Parkinson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8875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politics of naming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Idea of caricature (</a:t>
            </a:r>
            <a:r>
              <a:rPr lang="en-US" dirty="0" err="1" smtClean="0"/>
              <a:t>Harb</a:t>
            </a:r>
            <a:r>
              <a:rPr lang="en-US" dirty="0" smtClean="0"/>
              <a:t> and </a:t>
            </a:r>
            <a:r>
              <a:rPr lang="en-US" dirty="0" err="1" smtClean="0"/>
              <a:t>Leenders</a:t>
            </a:r>
            <a:r>
              <a:rPr lang="en-US" dirty="0" smtClean="0"/>
              <a:t> 2005)</a:t>
            </a:r>
          </a:p>
          <a:p>
            <a:pPr lvl="1"/>
            <a:r>
              <a:rPr lang="en-US" dirty="0" smtClean="0"/>
              <a:t>What caricatures can we think about in Middle East politics?</a:t>
            </a:r>
          </a:p>
          <a:p>
            <a:pPr lvl="1"/>
            <a:endParaRPr lang="en-US" dirty="0"/>
          </a:p>
          <a:p>
            <a:r>
              <a:rPr lang="en-US" dirty="0"/>
              <a:t>Suicide in Islam</a:t>
            </a:r>
          </a:p>
          <a:p>
            <a:pPr lvl="1"/>
            <a:r>
              <a:rPr lang="en-US" dirty="0"/>
              <a:t>Prohibition founded predominantly in </a:t>
            </a:r>
            <a:r>
              <a:rPr lang="en-US" i="1" dirty="0"/>
              <a:t>hadith 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Distinctions in terminology:</a:t>
            </a:r>
          </a:p>
          <a:p>
            <a:pPr lvl="1"/>
            <a:r>
              <a:rPr lang="en-US" dirty="0" smtClean="0"/>
              <a:t>“Suicide bombing” or “suicide terrorism”</a:t>
            </a:r>
          </a:p>
          <a:p>
            <a:pPr lvl="1"/>
            <a:r>
              <a:rPr lang="en-US" dirty="0" smtClean="0"/>
              <a:t>“Self-martyrdom,” “martyrdom operations,” or “self-sacrifice”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Idea of defensive war</a:t>
            </a:r>
          </a:p>
          <a:p>
            <a:endParaRPr lang="en-US" dirty="0"/>
          </a:p>
          <a:p>
            <a:r>
              <a:rPr lang="en-US" i="1" dirty="0" smtClean="0">
                <a:hlinkClick r:id="rId2"/>
              </a:rPr>
              <a:t>Jihad </a:t>
            </a:r>
            <a:r>
              <a:rPr lang="en-US" dirty="0" smtClean="0"/>
              <a:t>(also see hadith </a:t>
            </a:r>
            <a:r>
              <a:rPr lang="en-US" dirty="0" smtClean="0">
                <a:hlinkClick r:id="rId3"/>
              </a:rPr>
              <a:t>regarding battle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“The best fighting (jihad) in the path of Allah is (to speak) a word of justice to an oppressive ruler” (Abu </a:t>
            </a:r>
            <a:r>
              <a:rPr lang="en-US" dirty="0" err="1" smtClean="0"/>
              <a:t>Dawud</a:t>
            </a:r>
            <a:r>
              <a:rPr lang="en-US" dirty="0" smtClean="0"/>
              <a:t>, Book 37, Number 4331)</a:t>
            </a:r>
          </a:p>
          <a:p>
            <a:pPr lvl="1"/>
            <a:r>
              <a:rPr lang="en-US" dirty="0" smtClean="0"/>
              <a:t>This is why many Middle East specialists find the term “</a:t>
            </a:r>
            <a:r>
              <a:rPr lang="en-US" i="1" dirty="0" err="1" smtClean="0"/>
              <a:t>salafi</a:t>
            </a:r>
            <a:r>
              <a:rPr lang="en-US" i="1" dirty="0" smtClean="0"/>
              <a:t> </a:t>
            </a:r>
            <a:r>
              <a:rPr lang="en-US" i="1" dirty="0" err="1" smtClean="0"/>
              <a:t>jihadis</a:t>
            </a:r>
            <a:r>
              <a:rPr lang="en-US" dirty="0" smtClean="0"/>
              <a:t>” problematic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435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 individuals participate?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Early work: Much of it is based in old scholarship on criminality and social deviance. </a:t>
            </a:r>
          </a:p>
          <a:p>
            <a:pPr lvl="1"/>
            <a:r>
              <a:rPr lang="en-US" dirty="0" smtClean="0"/>
              <a:t>Idea that people who engage in violence and particularly terrorist attacks are deviant, damaged, or psychologically different</a:t>
            </a:r>
          </a:p>
          <a:p>
            <a:pPr lvl="1"/>
            <a:r>
              <a:rPr lang="en-US" dirty="0" smtClean="0"/>
              <a:t>What assumptions about violence undergird this approach?</a:t>
            </a:r>
          </a:p>
          <a:p>
            <a:pPr lvl="1"/>
            <a:r>
              <a:rPr lang="en-US" dirty="0" smtClean="0"/>
              <a:t>Profiling</a:t>
            </a:r>
          </a:p>
          <a:p>
            <a:endParaRPr lang="en-US" dirty="0"/>
          </a:p>
          <a:p>
            <a:r>
              <a:rPr lang="en-US" dirty="0" smtClean="0"/>
              <a:t>Religion/fanaticism: Fanatics engage in terrorism</a:t>
            </a:r>
          </a:p>
          <a:p>
            <a:pPr lvl="1"/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Brainwashing</a:t>
            </a:r>
          </a:p>
          <a:p>
            <a:endParaRPr lang="en-US" dirty="0"/>
          </a:p>
          <a:p>
            <a:r>
              <a:rPr lang="en-US" dirty="0" smtClean="0"/>
              <a:t>Poverty (personal or group)</a:t>
            </a:r>
          </a:p>
          <a:p>
            <a:pPr lvl="1"/>
            <a:r>
              <a:rPr lang="en-US" dirty="0" smtClean="0"/>
              <a:t>Relative deprivation </a:t>
            </a:r>
          </a:p>
          <a:p>
            <a:pPr lvl="1"/>
            <a:r>
              <a:rPr lang="en-US" dirty="0" smtClean="0"/>
              <a:t>Resentment</a:t>
            </a:r>
          </a:p>
          <a:p>
            <a:pPr lvl="1"/>
            <a:r>
              <a:rPr lang="en-US" dirty="0" smtClean="0"/>
              <a:t>Sometimes combined with an access to education argument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28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But…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Asad</a:t>
            </a:r>
            <a:r>
              <a:rPr lang="en-US" dirty="0" smtClean="0"/>
              <a:t> encourages us to contemplate intention rather than motive (42)</a:t>
            </a:r>
          </a:p>
          <a:p>
            <a:endParaRPr lang="en-US" dirty="0"/>
          </a:p>
          <a:p>
            <a:r>
              <a:rPr lang="en-US" dirty="0" err="1" smtClean="0"/>
              <a:t>Pape</a:t>
            </a:r>
            <a:r>
              <a:rPr lang="en-US" dirty="0" smtClean="0"/>
              <a:t> finds that secular groups use suicide bombing more than religious groups (though the numbers have changed in recent years)</a:t>
            </a:r>
          </a:p>
          <a:p>
            <a:endParaRPr lang="en-US" dirty="0"/>
          </a:p>
          <a:p>
            <a:r>
              <a:rPr lang="en-US" dirty="0" err="1" smtClean="0"/>
              <a:t>Tessler</a:t>
            </a:r>
            <a:r>
              <a:rPr lang="en-US" dirty="0" smtClean="0"/>
              <a:t> and Robbins (2007) discount religion as a source of support</a:t>
            </a:r>
          </a:p>
          <a:p>
            <a:pPr lvl="1"/>
            <a:r>
              <a:rPr lang="en-US" dirty="0" smtClean="0"/>
              <a:t>Muslims in general “appalled that violence is committed in the name of Islam” (</a:t>
            </a:r>
            <a:r>
              <a:rPr lang="en-US" dirty="0" err="1" smtClean="0"/>
              <a:t>Tessler</a:t>
            </a:r>
            <a:r>
              <a:rPr lang="en-US" dirty="0" smtClean="0"/>
              <a:t> and Robbins p. 307, citing Esposito 2002)</a:t>
            </a:r>
          </a:p>
          <a:p>
            <a:endParaRPr lang="en-US" dirty="0"/>
          </a:p>
          <a:p>
            <a:r>
              <a:rPr lang="en-US" dirty="0" smtClean="0"/>
              <a:t>Also, many of these studies usually focus only on those who participate directly in violence rather than members of a military group or supporters of a militant organization (Parkinson 2013)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277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And…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Role of public opinion and public support (</a:t>
            </a:r>
            <a:r>
              <a:rPr lang="en-US" dirty="0" err="1" smtClean="0"/>
              <a:t>Tessler</a:t>
            </a:r>
            <a:r>
              <a:rPr lang="en-US" dirty="0" smtClean="0"/>
              <a:t> and Robbins 311)</a:t>
            </a:r>
          </a:p>
          <a:p>
            <a:pPr lvl="1"/>
            <a:r>
              <a:rPr lang="en-US" dirty="0" smtClean="0"/>
              <a:t>US foreign policy (definition of terrorism, Israel/Palestine, Iraq, and, now, drones)</a:t>
            </a:r>
          </a:p>
          <a:p>
            <a:pPr lvl="1"/>
            <a:r>
              <a:rPr lang="en-US" dirty="0" smtClean="0"/>
              <a:t>National governments</a:t>
            </a:r>
          </a:p>
          <a:p>
            <a:pPr lvl="1"/>
            <a:endParaRPr lang="en-US" dirty="0"/>
          </a:p>
          <a:p>
            <a:r>
              <a:rPr lang="en-US" dirty="0" smtClean="0"/>
              <a:t>People often switch groups over time</a:t>
            </a:r>
          </a:p>
          <a:p>
            <a:endParaRPr lang="en-US" dirty="0"/>
          </a:p>
          <a:p>
            <a:r>
              <a:rPr lang="en-US" dirty="0" smtClean="0"/>
              <a:t>So…what determines public opinion and thus public support for terrorist attacks?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256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1536</TotalTime>
  <Words>782</Words>
  <Application>Microsoft Macintosh PowerPoint</Application>
  <PresentationFormat>On-screen Show (4:3)</PresentationFormat>
  <Paragraphs>112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Clarity</vt:lpstr>
      <vt:lpstr>“Min Irhabi?”</vt:lpstr>
      <vt:lpstr>Representations of military orgs </vt:lpstr>
      <vt:lpstr>What do militant organizations do? </vt:lpstr>
      <vt:lpstr>What do militant organizations do? </vt:lpstr>
      <vt:lpstr>Hizb Allah and Cultures of Memory</vt:lpstr>
      <vt:lpstr>The politics of naming </vt:lpstr>
      <vt:lpstr>Why do individuals participate? </vt:lpstr>
      <vt:lpstr>But… </vt:lpstr>
      <vt:lpstr>And…  </vt:lpstr>
      <vt:lpstr>A twist…</vt:lpstr>
      <vt:lpstr>Terrorism, terrorists, terror… </vt:lpstr>
      <vt:lpstr>The two big questions </vt:lpstr>
    </vt:vector>
  </TitlesOfParts>
  <Company>University of Chicago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 Irhabi?</dc:title>
  <dc:creator>Sarah Parkinson</dc:creator>
  <cp:lastModifiedBy>Sarah Parkinson</cp:lastModifiedBy>
  <cp:revision>38</cp:revision>
  <dcterms:created xsi:type="dcterms:W3CDTF">2014-04-06T19:16:55Z</dcterms:created>
  <dcterms:modified xsi:type="dcterms:W3CDTF">2014-04-17T22:11:13Z</dcterms:modified>
</cp:coreProperties>
</file>