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238" d="100"/>
          <a:sy n="238" d="100"/>
        </p:scale>
        <p:origin x="-1560"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F1869A-31E5-EE4F-972A-68784CF3FCED}" type="datetimeFigureOut">
              <a:rPr lang="en-US" smtClean="0"/>
              <a:t>4/13/15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1026865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F1869A-31E5-EE4F-972A-68784CF3FCED}" type="datetimeFigureOut">
              <a:rPr lang="en-US" smtClean="0"/>
              <a:t>4/13/15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53534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F1869A-31E5-EE4F-972A-68784CF3FCED}" type="datetimeFigureOut">
              <a:rPr lang="en-US" smtClean="0"/>
              <a:t>4/13/15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3232064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F1869A-31E5-EE4F-972A-68784CF3FCED}" type="datetimeFigureOut">
              <a:rPr lang="en-US" smtClean="0"/>
              <a:t>4/13/15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378792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F1869A-31E5-EE4F-972A-68784CF3FCED}" type="datetimeFigureOut">
              <a:rPr lang="en-US" smtClean="0"/>
              <a:t>4/13/15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346098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F1869A-31E5-EE4F-972A-68784CF3FCED}" type="datetimeFigureOut">
              <a:rPr lang="en-US" smtClean="0"/>
              <a:t>4/13/15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752299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F1869A-31E5-EE4F-972A-68784CF3FCED}" type="datetimeFigureOut">
              <a:rPr lang="en-US" smtClean="0"/>
              <a:t>4/13/15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4058563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F1869A-31E5-EE4F-972A-68784CF3FCED}" type="datetimeFigureOut">
              <a:rPr lang="en-US" smtClean="0"/>
              <a:t>4/13/15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2946551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F1869A-31E5-EE4F-972A-68784CF3FCED}" type="datetimeFigureOut">
              <a:rPr lang="en-US" smtClean="0"/>
              <a:t>4/13/15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3711582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F1869A-31E5-EE4F-972A-68784CF3FCED}" type="datetimeFigureOut">
              <a:rPr lang="en-US" smtClean="0"/>
              <a:t>4/13/15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307208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F1869A-31E5-EE4F-972A-68784CF3FCED}" type="datetimeFigureOut">
              <a:rPr lang="en-US" smtClean="0"/>
              <a:t>4/13/15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8DBC2A-6BE6-4545-A2FC-19F5DA8AB049}" type="slidenum">
              <a:rPr lang="en-US" smtClean="0"/>
              <a:t>‹#›</a:t>
            </a:fld>
            <a:endParaRPr lang="en-US"/>
          </a:p>
        </p:txBody>
      </p:sp>
    </p:spTree>
    <p:extLst>
      <p:ext uri="{BB962C8B-B14F-4D97-AF65-F5344CB8AC3E}">
        <p14:creationId xmlns:p14="http://schemas.microsoft.com/office/powerpoint/2010/main" val="23725073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F1869A-31E5-EE4F-972A-68784CF3FCED}" type="datetimeFigureOut">
              <a:rPr lang="en-US" smtClean="0"/>
              <a:t>4/13/15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8DBC2A-6BE6-4545-A2FC-19F5DA8AB049}" type="slidenum">
              <a:rPr lang="en-US" smtClean="0"/>
              <a:t>‹#›</a:t>
            </a:fld>
            <a:endParaRPr lang="en-US"/>
          </a:p>
        </p:txBody>
      </p:sp>
    </p:spTree>
    <p:extLst>
      <p:ext uri="{BB962C8B-B14F-4D97-AF65-F5344CB8AC3E}">
        <p14:creationId xmlns:p14="http://schemas.microsoft.com/office/powerpoint/2010/main" val="4223664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5296345"/>
            <a:ext cx="9144000" cy="1561656"/>
          </a:xfrm>
          <a:solidFill>
            <a:schemeClr val="tx1"/>
          </a:solidFill>
        </p:spPr>
        <p:txBody>
          <a:bodyPr/>
          <a:lstStyle/>
          <a:p>
            <a:endParaRPr lang="en-US" dirty="0"/>
          </a:p>
        </p:txBody>
      </p:sp>
      <p:sp>
        <p:nvSpPr>
          <p:cNvPr id="7" name="Content Placeholder 6"/>
          <p:cNvSpPr>
            <a:spLocks noGrp="1"/>
          </p:cNvSpPr>
          <p:nvPr>
            <p:ph idx="1"/>
          </p:nvPr>
        </p:nvSpPr>
        <p:spPr>
          <a:xfrm>
            <a:off x="458901" y="0"/>
            <a:ext cx="8222864" cy="5296345"/>
          </a:xfrm>
        </p:spPr>
        <p:txBody>
          <a:bodyPr>
            <a:noAutofit/>
          </a:bodyPr>
          <a:lstStyle/>
          <a:p>
            <a:pPr marL="0" indent="0">
              <a:buNone/>
            </a:pPr>
            <a:r>
              <a:rPr lang="en-US" sz="1600" b="1" dirty="0" smtClean="0"/>
              <a:t>Molly</a:t>
            </a:r>
            <a:r>
              <a:rPr lang="en-US" sz="1600" b="1" dirty="0"/>
              <a:t>:</a:t>
            </a:r>
            <a:r>
              <a:rPr lang="en-US" sz="1600" dirty="0"/>
              <a:t> (1)  Can any connections be drawn between Hezbollah and ISIL? (Militarily or ideologically) </a:t>
            </a:r>
          </a:p>
          <a:p>
            <a:pPr marL="0" indent="0">
              <a:buNone/>
            </a:pPr>
            <a:r>
              <a:rPr lang="en-US" sz="1600" dirty="0" smtClean="0"/>
              <a:t>(2)  Given </a:t>
            </a:r>
            <a:r>
              <a:rPr lang="en-US" sz="1600" dirty="0"/>
              <a:t>the trend towards low-intensity, asymmetric, unconventional, small-scale conflicts, how can military and political strategies be better linked to avoid Israel’s mistakes</a:t>
            </a:r>
            <a:r>
              <a:rPr lang="en-US" sz="1600" dirty="0" smtClean="0"/>
              <a:t>?</a:t>
            </a:r>
          </a:p>
          <a:p>
            <a:pPr marL="0" indent="0">
              <a:buNone/>
            </a:pPr>
            <a:r>
              <a:rPr lang="en-US" sz="1600" b="1" dirty="0"/>
              <a:t>Alex:</a:t>
            </a:r>
            <a:r>
              <a:rPr lang="en-US" sz="1600" dirty="0"/>
              <a:t> How should media and communication technology be classified in the modern system? Is there a tactical application of increased media presence</a:t>
            </a:r>
            <a:r>
              <a:rPr lang="en-US" sz="1600" dirty="0" smtClean="0"/>
              <a:t>?</a:t>
            </a:r>
            <a:endParaRPr lang="en-US" sz="1600" dirty="0"/>
          </a:p>
          <a:p>
            <a:pPr marL="0" indent="0">
              <a:buNone/>
            </a:pPr>
            <a:r>
              <a:rPr lang="en-US" sz="1600" dirty="0" smtClean="0"/>
              <a:t>• Will </a:t>
            </a:r>
            <a:r>
              <a:rPr lang="en-US" sz="1600" dirty="0"/>
              <a:t>bad press hinder a democracy more than other regimes? What is required for media influence to be successful in escalating, or de-escalating, conflict? Is there a difference (in kind or efficacy) between appealing to the international community, versus the domestic population</a:t>
            </a:r>
            <a:r>
              <a:rPr lang="en-US" sz="1600" dirty="0" smtClean="0"/>
              <a:t>?</a:t>
            </a:r>
          </a:p>
          <a:p>
            <a:pPr marL="0" indent="0">
              <a:buNone/>
            </a:pPr>
            <a:r>
              <a:rPr lang="en-US" sz="1600" b="1" dirty="0" smtClean="0"/>
              <a:t>Miranda: </a:t>
            </a:r>
            <a:r>
              <a:rPr lang="en-US" sz="1600" dirty="0" smtClean="0"/>
              <a:t>What comparisons we can draw form our recent readings on airpower to our readings on Lebanon, and what are the significance of these comparisons?</a:t>
            </a:r>
          </a:p>
          <a:p>
            <a:pPr marL="0" indent="0">
              <a:buNone/>
            </a:pPr>
            <a:r>
              <a:rPr lang="en-US" sz="1600" dirty="0" smtClean="0"/>
              <a:t>• How </a:t>
            </a:r>
            <a:r>
              <a:rPr lang="en-US" sz="1600" dirty="0"/>
              <a:t>can the use of publicity by an asymmetric adversary be effectively dealt with by a conventional military? To what extent to we agree with Kreps that </a:t>
            </a:r>
            <a:r>
              <a:rPr lang="en-US" sz="1600" dirty="0" err="1"/>
              <a:t>states’s</a:t>
            </a:r>
            <a:r>
              <a:rPr lang="en-US" sz="1600" dirty="0"/>
              <a:t> must broaden their war time political objectives</a:t>
            </a:r>
            <a:r>
              <a:rPr lang="en-US" sz="1600" dirty="0" smtClean="0"/>
              <a:t>?</a:t>
            </a:r>
          </a:p>
          <a:p>
            <a:pPr marL="0" indent="0">
              <a:buNone/>
            </a:pPr>
            <a:r>
              <a:rPr lang="en-US" sz="1600" b="1" dirty="0"/>
              <a:t>Carlo: </a:t>
            </a:r>
            <a:r>
              <a:rPr lang="en-US" sz="1600" dirty="0"/>
              <a:t>I'm struggling with the cons of why a total shift away from a conventional military designed to fight major engagements would necessarily be a bad thing? If we keep our Air Force and nuclear capabilities, won't the two of those be sufficient in terms of preventing any large scale threat against the United States? Theoretically, wouldn't a revolutionized highly mobile/"hearts and minds" type RMA military be just as good at waging fluid/guerrilla warfare as it it would be at countering it?</a:t>
            </a:r>
            <a:endParaRPr lang="en-US" sz="1600" dirty="0" smtClean="0"/>
          </a:p>
          <a:p>
            <a:pPr marL="0" indent="0">
              <a:buNone/>
            </a:pPr>
            <a:endParaRPr lang="en-US" sz="1600" b="1" dirty="0"/>
          </a:p>
        </p:txBody>
      </p:sp>
    </p:spTree>
    <p:extLst>
      <p:ext uri="{BB962C8B-B14F-4D97-AF65-F5344CB8AC3E}">
        <p14:creationId xmlns:p14="http://schemas.microsoft.com/office/powerpoint/2010/main" val="13852766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114</TotalTime>
  <Words>292</Words>
  <Application>Microsoft Macintosh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Reed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Montgomery</dc:creator>
  <cp:lastModifiedBy>Alex Montgomery</cp:lastModifiedBy>
  <cp:revision>8</cp:revision>
  <dcterms:created xsi:type="dcterms:W3CDTF">2015-04-06T21:55:22Z</dcterms:created>
  <dcterms:modified xsi:type="dcterms:W3CDTF">2015-04-13T21:41:30Z</dcterms:modified>
</cp:coreProperties>
</file>